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4"/>
  </p:sldMasterIdLst>
  <p:notesMasterIdLst>
    <p:notesMasterId r:id="rId35"/>
  </p:notesMasterIdLst>
  <p:handoutMasterIdLst>
    <p:handoutMasterId r:id="rId36"/>
  </p:handoutMasterIdLst>
  <p:sldIdLst>
    <p:sldId id="336" r:id="rId5"/>
    <p:sldId id="313" r:id="rId6"/>
    <p:sldId id="314" r:id="rId7"/>
    <p:sldId id="315" r:id="rId8"/>
    <p:sldId id="330" r:id="rId9"/>
    <p:sldId id="338" r:id="rId10"/>
    <p:sldId id="316" r:id="rId11"/>
    <p:sldId id="324" r:id="rId12"/>
    <p:sldId id="325" r:id="rId13"/>
    <p:sldId id="331" r:id="rId14"/>
    <p:sldId id="317" r:id="rId15"/>
    <p:sldId id="318" r:id="rId16"/>
    <p:sldId id="303" r:id="rId17"/>
    <p:sldId id="332" r:id="rId18"/>
    <p:sldId id="334" r:id="rId19"/>
    <p:sldId id="335" r:id="rId20"/>
    <p:sldId id="319" r:id="rId21"/>
    <p:sldId id="333" r:id="rId22"/>
    <p:sldId id="307" r:id="rId23"/>
    <p:sldId id="326" r:id="rId24"/>
    <p:sldId id="327" r:id="rId25"/>
    <p:sldId id="320" r:id="rId26"/>
    <p:sldId id="321" r:id="rId27"/>
    <p:sldId id="322" r:id="rId28"/>
    <p:sldId id="337" r:id="rId29"/>
    <p:sldId id="323" r:id="rId30"/>
    <p:sldId id="311" r:id="rId31"/>
    <p:sldId id="328" r:id="rId32"/>
    <p:sldId id="329" r:id="rId33"/>
    <p:sldId id="312" r:id="rId34"/>
  </p:sldIdLst>
  <p:sldSz cx="9144000" cy="6858000" type="screen4x3"/>
  <p:notesSz cx="6858000" cy="9199563"/>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pos="273">
          <p15:clr>
            <a:srgbClr val="A4A3A4"/>
          </p15:clr>
        </p15:guide>
      </p15:sldGuideLst>
    </p:ext>
    <p:ext uri="{2D200454-40CA-4A62-9FC3-DE9A4176ACB9}">
      <p15:notesGuideLst xmlns:p15="http://schemas.microsoft.com/office/powerpoint/2012/main" xmlns="">
        <p15:guide id="1" orient="horz" pos="289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4CF"/>
    <a:srgbClr val="1B7EE1"/>
    <a:srgbClr val="1973CD"/>
    <a:srgbClr val="1666B6"/>
    <a:srgbClr val="0C66C0"/>
    <a:srgbClr val="0066CC"/>
    <a:srgbClr val="0099FF"/>
    <a:srgbClr val="186E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5701" autoAdjust="0"/>
  </p:normalViewPr>
  <p:slideViewPr>
    <p:cSldViewPr snapToGrid="0">
      <p:cViewPr varScale="1">
        <p:scale>
          <a:sx n="65" d="100"/>
          <a:sy n="65" d="100"/>
        </p:scale>
        <p:origin x="-1404" y="-114"/>
      </p:cViewPr>
      <p:guideLst>
        <p:guide orient="horz" pos="2160"/>
        <p:guide pos="2880"/>
        <p:guide pos="2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152" y="-90"/>
      </p:cViewPr>
      <p:guideLst>
        <p:guide orient="horz" pos="289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120CAD8E-F7C9-49E1-B70B-62C2938A059F}"/>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5" name="Rectangle 3">
            <a:extLst>
              <a:ext uri="{FF2B5EF4-FFF2-40B4-BE49-F238E27FC236}">
                <a16:creationId xmlns:a16="http://schemas.microsoft.com/office/drawing/2014/main" xmlns="" id="{E079DB34-6022-43A0-BDC9-C96CBB0CC846}"/>
              </a:ext>
            </a:extLst>
          </p:cNvPr>
          <p:cNvSpPr>
            <a:spLocks noGrp="1" noChangeArrowheads="1"/>
          </p:cNvSpPr>
          <p:nvPr>
            <p:ph type="dt" sz="quarter"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076" name="Rectangle 4">
            <a:extLst>
              <a:ext uri="{FF2B5EF4-FFF2-40B4-BE49-F238E27FC236}">
                <a16:creationId xmlns:a16="http://schemas.microsoft.com/office/drawing/2014/main" xmlns="" id="{EEE556D6-ACF2-4BF2-B03F-4BFE3DE9B02D}"/>
              </a:ext>
            </a:extLst>
          </p:cNvPr>
          <p:cNvSpPr>
            <a:spLocks noGrp="1" noChangeArrowheads="1"/>
          </p:cNvSpPr>
          <p:nvPr>
            <p:ph type="ftr" sz="quarter" idx="2"/>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3077" name="Rectangle 5">
            <a:extLst>
              <a:ext uri="{FF2B5EF4-FFF2-40B4-BE49-F238E27FC236}">
                <a16:creationId xmlns:a16="http://schemas.microsoft.com/office/drawing/2014/main" xmlns="" id="{BB91CD5C-AEE1-46CE-BAF0-FA7A184BD871}"/>
              </a:ext>
            </a:extLst>
          </p:cNvPr>
          <p:cNvSpPr>
            <a:spLocks noGrp="1" noChangeArrowheads="1"/>
          </p:cNvSpPr>
          <p:nvPr>
            <p:ph type="sldNum" sz="quarter" idx="3"/>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7A8C2B2F-77DB-4870-9C7D-EBE6942159FC}" type="slidenum">
              <a:rPr lang="en-US" altLang="en-US"/>
              <a:pPr/>
              <a:t>‹#›</a:t>
            </a:fld>
            <a:endParaRPr lang="en-US" altLang="en-US" dirty="0"/>
          </a:p>
        </p:txBody>
      </p:sp>
    </p:spTree>
    <p:extLst>
      <p:ext uri="{BB962C8B-B14F-4D97-AF65-F5344CB8AC3E}">
        <p14:creationId xmlns:p14="http://schemas.microsoft.com/office/powerpoint/2010/main" val="3774495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196FB0B9-93D0-4A38-BA4B-96E90C9B7327}"/>
              </a:ext>
            </a:extLst>
          </p:cNvPr>
          <p:cNvSpPr>
            <a:spLocks noGrp="1" noChangeArrowheads="1"/>
          </p:cNvSpPr>
          <p:nvPr>
            <p:ph type="hdr" sz="quarter"/>
          </p:nvPr>
        </p:nvSpPr>
        <p:spPr bwMode="auto">
          <a:xfrm>
            <a:off x="0" y="0"/>
            <a:ext cx="2970213"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1" name="Rectangle 3">
            <a:extLst>
              <a:ext uri="{FF2B5EF4-FFF2-40B4-BE49-F238E27FC236}">
                <a16:creationId xmlns:a16="http://schemas.microsoft.com/office/drawing/2014/main" xmlns="" id="{294AB258-D9B2-446F-B690-75F26DA3734E}"/>
              </a:ext>
            </a:extLst>
          </p:cNvPr>
          <p:cNvSpPr>
            <a:spLocks noGrp="1" noChangeArrowheads="1"/>
          </p:cNvSpPr>
          <p:nvPr>
            <p:ph type="dt" idx="1"/>
          </p:nvPr>
        </p:nvSpPr>
        <p:spPr bwMode="auto">
          <a:xfrm>
            <a:off x="3887788" y="0"/>
            <a:ext cx="2970212" cy="460375"/>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lvl1pPr algn="r" defTabSz="931863" eaLnBrk="0" hangingPunct="0">
              <a:defRPr sz="1200">
                <a:latin typeface="Times New Roman" pitchFamily="18" charset="0"/>
              </a:defRPr>
            </a:lvl1pPr>
          </a:lstStyle>
          <a:p>
            <a:pPr>
              <a:defRPr/>
            </a:pPr>
            <a:endParaRPr lang="en-US" dirty="0"/>
          </a:p>
        </p:txBody>
      </p:sp>
      <p:sp>
        <p:nvSpPr>
          <p:cNvPr id="31748" name="Rectangle 4">
            <a:extLst>
              <a:ext uri="{FF2B5EF4-FFF2-40B4-BE49-F238E27FC236}">
                <a16:creationId xmlns:a16="http://schemas.microsoft.com/office/drawing/2014/main" xmlns="" id="{1A5AF5E7-7D7B-4045-80CE-66C1ADD92D6B}"/>
              </a:ext>
            </a:extLst>
          </p:cNvPr>
          <p:cNvSpPr>
            <a:spLocks noGrp="1" noRot="1" noChangeAspect="1" noChangeArrowheads="1" noTextEdit="1"/>
          </p:cNvSpPr>
          <p:nvPr>
            <p:ph type="sldImg" idx="2"/>
          </p:nvPr>
        </p:nvSpPr>
        <p:spPr bwMode="auto">
          <a:xfrm>
            <a:off x="1135063" y="688975"/>
            <a:ext cx="4595812" cy="3446463"/>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59BE77F7-793F-47F2-8570-E0F4F85381A1}"/>
              </a:ext>
            </a:extLst>
          </p:cNvPr>
          <p:cNvSpPr>
            <a:spLocks noGrp="1" noChangeArrowheads="1"/>
          </p:cNvSpPr>
          <p:nvPr>
            <p:ph type="body" sz="quarter" idx="3"/>
          </p:nvPr>
        </p:nvSpPr>
        <p:spPr bwMode="auto">
          <a:xfrm>
            <a:off x="838200" y="4343400"/>
            <a:ext cx="5029200" cy="4144963"/>
          </a:xfrm>
          <a:prstGeom prst="rect">
            <a:avLst/>
          </a:prstGeom>
          <a:noFill/>
          <a:ln w="9525">
            <a:noFill/>
            <a:miter lim="800000"/>
            <a:headEnd/>
            <a:tailEnd/>
          </a:ln>
          <a:effectLst/>
        </p:spPr>
        <p:txBody>
          <a:bodyPr vert="horz" wrap="square" lIns="94208" tIns="46306" rIns="94208" bIns="4630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xmlns="" id="{333412C9-1CAD-4E20-B496-3ABE1E05F209}"/>
              </a:ext>
            </a:extLst>
          </p:cNvPr>
          <p:cNvSpPr>
            <a:spLocks noGrp="1" noChangeArrowheads="1"/>
          </p:cNvSpPr>
          <p:nvPr>
            <p:ph type="ftr" sz="quarter" idx="4"/>
          </p:nvPr>
        </p:nvSpPr>
        <p:spPr bwMode="auto">
          <a:xfrm>
            <a:off x="0" y="8739188"/>
            <a:ext cx="2970213"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l" defTabSz="931863" eaLnBrk="0" hangingPunct="0">
              <a:defRPr sz="1200">
                <a:latin typeface="Times New Roman" pitchFamily="18" charset="0"/>
              </a:defRPr>
            </a:lvl1pPr>
          </a:lstStyle>
          <a:p>
            <a:pPr>
              <a:defRPr/>
            </a:pPr>
            <a:endParaRPr lang="en-US" dirty="0"/>
          </a:p>
        </p:txBody>
      </p:sp>
      <p:sp>
        <p:nvSpPr>
          <p:cNvPr id="2055" name="Rectangle 7">
            <a:extLst>
              <a:ext uri="{FF2B5EF4-FFF2-40B4-BE49-F238E27FC236}">
                <a16:creationId xmlns:a16="http://schemas.microsoft.com/office/drawing/2014/main" xmlns="" id="{F8951875-6226-4CB6-838E-885550EDFA9E}"/>
              </a:ext>
            </a:extLst>
          </p:cNvPr>
          <p:cNvSpPr>
            <a:spLocks noGrp="1" noChangeArrowheads="1"/>
          </p:cNvSpPr>
          <p:nvPr>
            <p:ph type="sldNum" sz="quarter" idx="5"/>
          </p:nvPr>
        </p:nvSpPr>
        <p:spPr bwMode="auto">
          <a:xfrm>
            <a:off x="3887788" y="8739188"/>
            <a:ext cx="2970212" cy="460375"/>
          </a:xfrm>
          <a:prstGeom prst="rect">
            <a:avLst/>
          </a:prstGeom>
          <a:noFill/>
          <a:ln w="9525">
            <a:noFill/>
            <a:miter lim="800000"/>
            <a:headEnd/>
            <a:tailEnd/>
          </a:ln>
          <a:effectLst/>
        </p:spPr>
        <p:txBody>
          <a:bodyPr vert="horz" wrap="square" lIns="94208" tIns="46306" rIns="94208" bIns="46306" numCol="1" anchor="b" anchorCtr="0" compatLnSpc="1">
            <a:prstTxWarp prst="textNoShape">
              <a:avLst/>
            </a:prstTxWarp>
          </a:bodyPr>
          <a:lstStyle>
            <a:lvl1pPr algn="r" defTabSz="931863">
              <a:defRPr sz="1200">
                <a:latin typeface="Times New Roman" panose="02020603050405020304" pitchFamily="18" charset="0"/>
              </a:defRPr>
            </a:lvl1pPr>
          </a:lstStyle>
          <a:p>
            <a:fld id="{C09205AB-8AB7-42B3-ABA6-8EBD1C478487}" type="slidenum">
              <a:rPr lang="en-US" altLang="en-US"/>
              <a:pPr/>
              <a:t>‹#›</a:t>
            </a:fld>
            <a:endParaRPr lang="en-US" altLang="en-US" dirty="0"/>
          </a:p>
        </p:txBody>
      </p:sp>
    </p:spTree>
    <p:extLst>
      <p:ext uri="{BB962C8B-B14F-4D97-AF65-F5344CB8AC3E}">
        <p14:creationId xmlns:p14="http://schemas.microsoft.com/office/powerpoint/2010/main" val="42222193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mn-ea"/>
        <a:cs typeface="+mn-cs"/>
      </a:defRPr>
    </a:lvl1pPr>
    <a:lvl2pPr marL="457200" algn="l" rtl="0" eaLnBrk="0" fontAlgn="base" hangingPunct="0">
      <a:spcBef>
        <a:spcPct val="30000"/>
      </a:spcBef>
      <a:spcAft>
        <a:spcPct val="0"/>
      </a:spcAft>
      <a:defRPr sz="1400" kern="1200">
        <a:solidFill>
          <a:schemeClr val="tx1"/>
        </a:solidFill>
        <a:latin typeface="Arial" charset="0"/>
        <a:ea typeface="+mn-ea"/>
        <a:cs typeface="+mn-cs"/>
      </a:defRPr>
    </a:lvl2pPr>
    <a:lvl3pPr marL="914400" algn="l" rtl="0" eaLnBrk="0" fontAlgn="base" hangingPunct="0">
      <a:spcBef>
        <a:spcPct val="30000"/>
      </a:spcBef>
      <a:spcAft>
        <a:spcPct val="0"/>
      </a:spcAft>
      <a:defRPr sz="1400" kern="1200">
        <a:solidFill>
          <a:schemeClr val="tx1"/>
        </a:solidFill>
        <a:latin typeface="Arial" charset="0"/>
        <a:ea typeface="+mn-ea"/>
        <a:cs typeface="+mn-cs"/>
      </a:defRPr>
    </a:lvl3pPr>
    <a:lvl4pPr marL="1371600" algn="l" rtl="0" eaLnBrk="0" fontAlgn="base" hangingPunct="0">
      <a:spcBef>
        <a:spcPct val="30000"/>
      </a:spcBef>
      <a:spcAft>
        <a:spcPct val="0"/>
      </a:spcAft>
      <a:defRPr sz="1400" kern="1200">
        <a:solidFill>
          <a:schemeClr val="tx1"/>
        </a:solidFill>
        <a:latin typeface="Arial" charset="0"/>
        <a:ea typeface="+mn-ea"/>
        <a:cs typeface="+mn-cs"/>
      </a:defRPr>
    </a:lvl4pPr>
    <a:lvl5pPr marL="18288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9205AB-8AB7-42B3-ABA6-8EBD1C478487}" type="slidenum">
              <a:rPr lang="en-US" altLang="en-US" smtClean="0"/>
              <a:pPr/>
              <a:t>26</a:t>
            </a:fld>
            <a:endParaRPr lang="en-US" altLang="en-US" dirty="0"/>
          </a:p>
        </p:txBody>
      </p:sp>
    </p:spTree>
    <p:extLst>
      <p:ext uri="{BB962C8B-B14F-4D97-AF65-F5344CB8AC3E}">
        <p14:creationId xmlns:p14="http://schemas.microsoft.com/office/powerpoint/2010/main" val="334626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9">
            <a:extLst>
              <a:ext uri="{FF2B5EF4-FFF2-40B4-BE49-F238E27FC236}">
                <a16:creationId xmlns:a16="http://schemas.microsoft.com/office/drawing/2014/main" xmlns="" id="{1224CA01-91A5-4E5C-82CA-0C2946A5DDA2}"/>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lang="en-US" altLang="en-US" dirty="0"/>
          </a:p>
        </p:txBody>
      </p:sp>
      <p:pic>
        <p:nvPicPr>
          <p:cNvPr id="5" name="Picture 12" descr="ppt_opener.jpg">
            <a:extLst>
              <a:ext uri="{FF2B5EF4-FFF2-40B4-BE49-F238E27FC236}">
                <a16:creationId xmlns:a16="http://schemas.microsoft.com/office/drawing/2014/main" xmlns="" id="{DEE7AA5E-16CC-4417-BAB4-47A3F7D54E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95288"/>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724275"/>
            <a:ext cx="6692900" cy="838200"/>
          </a:xfrm>
          <a:effectLst/>
        </p:spPr>
        <p:txBody>
          <a:bodyPr anchorCtr="1"/>
          <a:lstStyle>
            <a:lvl1pPr algn="ctr">
              <a:defRPr/>
            </a:lvl1pPr>
          </a:lstStyle>
          <a:p>
            <a:r>
              <a:rPr lang="en-US"/>
              <a:t>Click to edit Master title style</a:t>
            </a:r>
          </a:p>
        </p:txBody>
      </p:sp>
      <p:sp>
        <p:nvSpPr>
          <p:cNvPr id="181266" name="Rectangle 18"/>
          <p:cNvSpPr>
            <a:spLocks noGrp="1" noChangeArrowheads="1"/>
          </p:cNvSpPr>
          <p:nvPr>
            <p:ph type="subTitle" idx="1"/>
          </p:nvPr>
        </p:nvSpPr>
        <p:spPr>
          <a:xfrm>
            <a:off x="1371600" y="5307013"/>
            <a:ext cx="6400800" cy="533400"/>
          </a:xfrm>
        </p:spPr>
        <p:txBody>
          <a:bodyPr lIns="91440" tIns="45720" rIns="91440" bIns="45720"/>
          <a:lstStyle>
            <a:lvl1pPr marL="0" indent="0" algn="ctr">
              <a:buFontTx/>
              <a:buNone/>
              <a:defRPr sz="1800"/>
            </a:lvl1pPr>
          </a:lstStyle>
          <a:p>
            <a:r>
              <a:rPr lang="en-US"/>
              <a:t>Click to edit Master subtitle style</a:t>
            </a:r>
          </a:p>
        </p:txBody>
      </p:sp>
    </p:spTree>
    <p:extLst>
      <p:ext uri="{BB962C8B-B14F-4D97-AF65-F5344CB8AC3E}">
        <p14:creationId xmlns:p14="http://schemas.microsoft.com/office/powerpoint/2010/main" val="500711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1523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99263" y="1611313"/>
            <a:ext cx="2155825" cy="44211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200" y="1611313"/>
            <a:ext cx="6316663" cy="44211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8354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19">
            <a:extLst>
              <a:ext uri="{FF2B5EF4-FFF2-40B4-BE49-F238E27FC236}">
                <a16:creationId xmlns:a16="http://schemas.microsoft.com/office/drawing/2014/main" xmlns="" id="{80B9BEF1-4699-42A8-A0F5-1BB51D929F88}"/>
              </a:ext>
            </a:extLst>
          </p:cNvPr>
          <p:cNvSpPr>
            <a:spLocks noChangeArrowheads="1"/>
          </p:cNvSpPr>
          <p:nvPr userDrawn="1"/>
        </p:nvSpPr>
        <p:spPr bwMode="auto">
          <a:xfrm>
            <a:off x="1219200" y="2667000"/>
            <a:ext cx="6705600" cy="3505200"/>
          </a:xfrm>
          <a:prstGeom prst="rect">
            <a:avLst/>
          </a:prstGeom>
          <a:noFill/>
          <a:ln w="19050">
            <a:solidFill>
              <a:srgbClr val="1974CF"/>
            </a:solidFill>
            <a:miter lim="800000"/>
            <a:headEnd/>
            <a:tailEnd/>
          </a:ln>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dirty="0"/>
          </a:p>
        </p:txBody>
      </p:sp>
      <p:pic>
        <p:nvPicPr>
          <p:cNvPr id="4" name="Picture 15" descr="ppt_opener.jpg">
            <a:extLst>
              <a:ext uri="{FF2B5EF4-FFF2-40B4-BE49-F238E27FC236}">
                <a16:creationId xmlns:a16="http://schemas.microsoft.com/office/drawing/2014/main" xmlns="" id="{AE4485D1-B28A-46C7-8E67-70DE02B8E8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8300"/>
            <a:ext cx="91440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1265" name="Rectangle 17"/>
          <p:cNvSpPr>
            <a:spLocks noGrp="1" noChangeArrowheads="1"/>
          </p:cNvSpPr>
          <p:nvPr>
            <p:ph type="ctrTitle"/>
          </p:nvPr>
        </p:nvSpPr>
        <p:spPr>
          <a:xfrm>
            <a:off x="1223963" y="3041885"/>
            <a:ext cx="6692900" cy="838200"/>
          </a:xfrm>
          <a:effectLst/>
        </p:spPr>
        <p:txBody>
          <a:bodyPr anchorCtr="1"/>
          <a:lstStyle>
            <a:lvl1pPr algn="ctr">
              <a:defRPr/>
            </a:lvl1pPr>
          </a:lstStyle>
          <a:p>
            <a:r>
              <a:rPr lang="en-US"/>
              <a:t>Click to edit Master title style</a:t>
            </a:r>
          </a:p>
        </p:txBody>
      </p:sp>
    </p:spTree>
    <p:extLst>
      <p:ext uri="{BB962C8B-B14F-4D97-AF65-F5344CB8AC3E}">
        <p14:creationId xmlns:p14="http://schemas.microsoft.com/office/powerpoint/2010/main" val="1497481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280988" indent="-280988">
              <a:lnSpc>
                <a:spcPct val="100000"/>
              </a:lnSpc>
              <a:spcBef>
                <a:spcPts val="600"/>
              </a:spcBef>
              <a:buFont typeface="Wingdings" panose="05000000000000000000" pitchFamily="2" charset="2"/>
              <a:buChar char="v"/>
              <a:defRPr sz="2400"/>
            </a:lvl1pPr>
            <a:lvl2pPr marL="862013" indent="-404813">
              <a:lnSpc>
                <a:spcPct val="100000"/>
              </a:lnSpc>
              <a:spcBef>
                <a:spcPts val="600"/>
              </a:spcBef>
              <a:buFont typeface="Courier New" panose="02070309020205020404" pitchFamily="49" charset="0"/>
              <a:buChar char="o"/>
              <a:defRPr sz="2400"/>
            </a:lvl2pPr>
            <a:lvl3pPr marL="1204913" indent="-228600">
              <a:lnSpc>
                <a:spcPct val="100000"/>
              </a:lnSpc>
              <a:spcBef>
                <a:spcPts val="600"/>
              </a:spcBef>
              <a:buFont typeface="Wingdings" panose="05000000000000000000" pitchFamily="2" charset="2"/>
              <a:buChar char="§"/>
              <a:defRPr sz="2400"/>
            </a:lvl3pPr>
            <a:lvl4pPr marL="1600200" indent="-228600">
              <a:buFont typeface="Wingdings" panose="05000000000000000000" pitchFamily="2" charset="2"/>
              <a:buChar char="Ø"/>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0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97717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200" y="2346325"/>
            <a:ext cx="4230688"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3288" y="2346325"/>
            <a:ext cx="4230687" cy="3686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23712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8375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76521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233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111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5575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xmlns="" id="{28280F18-303E-41C9-8984-DA3F0CC74F2C}"/>
              </a:ext>
            </a:extLst>
          </p:cNvPr>
          <p:cNvSpPr>
            <a:spLocks noGrp="1" noChangeArrowheads="1"/>
          </p:cNvSpPr>
          <p:nvPr>
            <p:ph type="title"/>
          </p:nvPr>
        </p:nvSpPr>
        <p:spPr bwMode="auto">
          <a:xfrm>
            <a:off x="433388" y="847041"/>
            <a:ext cx="8524875" cy="388937"/>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spAutoFit/>
          </a:bodyPr>
          <a:lstStyle/>
          <a:p>
            <a:pPr lvl="0"/>
            <a:r>
              <a:rPr lang="en-US" altLang="en-US"/>
              <a:t>Click to edit Master title style</a:t>
            </a:r>
          </a:p>
        </p:txBody>
      </p:sp>
      <p:sp>
        <p:nvSpPr>
          <p:cNvPr id="1027" name="Rectangle 4">
            <a:extLst>
              <a:ext uri="{FF2B5EF4-FFF2-40B4-BE49-F238E27FC236}">
                <a16:creationId xmlns:a16="http://schemas.microsoft.com/office/drawing/2014/main" xmlns="" id="{ECB1BFDD-8C7E-44F0-984E-E33B7821F176}"/>
              </a:ext>
            </a:extLst>
          </p:cNvPr>
          <p:cNvSpPr>
            <a:spLocks noGrp="1" noChangeArrowheads="1"/>
          </p:cNvSpPr>
          <p:nvPr>
            <p:ph type="body" idx="1"/>
          </p:nvPr>
        </p:nvSpPr>
        <p:spPr bwMode="auto">
          <a:xfrm>
            <a:off x="439384" y="1650277"/>
            <a:ext cx="8613775" cy="368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Text Box 8">
            <a:extLst>
              <a:ext uri="{FF2B5EF4-FFF2-40B4-BE49-F238E27FC236}">
                <a16:creationId xmlns:a16="http://schemas.microsoft.com/office/drawing/2014/main" xmlns="" id="{F38DED1A-9D0D-4276-9DA0-4DE063898269}"/>
              </a:ext>
            </a:extLst>
          </p:cNvPr>
          <p:cNvSpPr txBox="1">
            <a:spLocks noChangeArrowheads="1"/>
          </p:cNvSpPr>
          <p:nvPr userDrawn="1"/>
        </p:nvSpPr>
        <p:spPr bwMode="auto">
          <a:xfrm>
            <a:off x="6003925" y="6089650"/>
            <a:ext cx="2820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dirty="0"/>
          </a:p>
        </p:txBody>
      </p:sp>
      <p:sp>
        <p:nvSpPr>
          <p:cNvPr id="1030" name="Text Box 11">
            <a:extLst>
              <a:ext uri="{FF2B5EF4-FFF2-40B4-BE49-F238E27FC236}">
                <a16:creationId xmlns:a16="http://schemas.microsoft.com/office/drawing/2014/main" xmlns="" id="{00154BA7-4038-43DD-B9DE-26BF1FB1BA9D}"/>
              </a:ext>
            </a:extLst>
          </p:cNvPr>
          <p:cNvSpPr txBox="1">
            <a:spLocks noChangeArrowheads="1"/>
          </p:cNvSpPr>
          <p:nvPr userDrawn="1"/>
        </p:nvSpPr>
        <p:spPr bwMode="auto">
          <a:xfrm>
            <a:off x="303213" y="6581775"/>
            <a:ext cx="884078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7485063" algn="l"/>
              </a:tabLst>
              <a:defRPr sz="2400">
                <a:solidFill>
                  <a:schemeClr val="tx1"/>
                </a:solidFill>
                <a:latin typeface="Arial" panose="020B0604020202020204" pitchFamily="34" charset="0"/>
              </a:defRPr>
            </a:lvl1pPr>
            <a:lvl2pPr marL="742950" indent="-285750" eaLnBrk="0" hangingPunct="0">
              <a:tabLst>
                <a:tab pos="7485063" algn="l"/>
              </a:tabLst>
              <a:defRPr sz="2400">
                <a:solidFill>
                  <a:schemeClr val="tx1"/>
                </a:solidFill>
                <a:latin typeface="Arial" panose="020B0604020202020204" pitchFamily="34" charset="0"/>
              </a:defRPr>
            </a:lvl2pPr>
            <a:lvl3pPr marL="1143000" indent="-228600" eaLnBrk="0" hangingPunct="0">
              <a:tabLst>
                <a:tab pos="7485063" algn="l"/>
              </a:tabLst>
              <a:defRPr sz="2400">
                <a:solidFill>
                  <a:schemeClr val="tx1"/>
                </a:solidFill>
                <a:latin typeface="Arial" panose="020B0604020202020204" pitchFamily="34" charset="0"/>
              </a:defRPr>
            </a:lvl3pPr>
            <a:lvl4pPr marL="1600200" indent="-228600" eaLnBrk="0" hangingPunct="0">
              <a:tabLst>
                <a:tab pos="7485063" algn="l"/>
              </a:tabLst>
              <a:defRPr sz="2400">
                <a:solidFill>
                  <a:schemeClr val="tx1"/>
                </a:solidFill>
                <a:latin typeface="Arial" panose="020B0604020202020204" pitchFamily="34" charset="0"/>
              </a:defRPr>
            </a:lvl4pPr>
            <a:lvl5pPr marL="2057400" indent="-228600" eaLnBrk="0" hangingPunct="0">
              <a:tabLst>
                <a:tab pos="7485063" algn="l"/>
              </a:tabLst>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tabLst>
                <a:tab pos="7485063" algn="l"/>
              </a:tabLst>
              <a:defRPr sz="2400">
                <a:solidFill>
                  <a:schemeClr val="tx1"/>
                </a:solidFill>
                <a:latin typeface="Arial" panose="020B0604020202020204" pitchFamily="34" charset="0"/>
              </a:defRPr>
            </a:lvl9pPr>
          </a:lstStyle>
          <a:p>
            <a:pPr algn="r" eaLnBrk="1" hangingPunct="1">
              <a:spcBef>
                <a:spcPct val="50000"/>
              </a:spcBef>
              <a:defRPr/>
            </a:pPr>
            <a:endParaRPr lang="en-US" altLang="en-US" sz="1000" dirty="0"/>
          </a:p>
        </p:txBody>
      </p:sp>
      <p:sp>
        <p:nvSpPr>
          <p:cNvPr id="8" name="Text Box 13">
            <a:extLst>
              <a:ext uri="{FF2B5EF4-FFF2-40B4-BE49-F238E27FC236}">
                <a16:creationId xmlns:a16="http://schemas.microsoft.com/office/drawing/2014/main" xmlns="" id="{E3A5E6C2-653D-40A2-888A-3E2AFB67039C}"/>
              </a:ext>
            </a:extLst>
          </p:cNvPr>
          <p:cNvSpPr txBox="1">
            <a:spLocks noChangeArrowheads="1"/>
          </p:cNvSpPr>
          <p:nvPr userDrawn="1"/>
        </p:nvSpPr>
        <p:spPr bwMode="auto">
          <a:xfrm>
            <a:off x="0" y="6588125"/>
            <a:ext cx="9144000" cy="269875"/>
          </a:xfrm>
          <a:prstGeom prst="rect">
            <a:avLst/>
          </a:prstGeom>
          <a:noFill/>
          <a:ln>
            <a:noFill/>
          </a:ln>
          <a:effectLst/>
        </p:spPr>
        <p:txBody>
          <a:bodyPr/>
          <a:lstStyle>
            <a:lvl1pPr algn="l" eaLnBrk="0" hangingPunct="0">
              <a:tabLst>
                <a:tab pos="7485063" algn="l"/>
              </a:tabLst>
              <a:defRPr sz="2400">
                <a:solidFill>
                  <a:schemeClr val="tx1"/>
                </a:solidFill>
                <a:latin typeface="Times New Roman" pitchFamily="18" charset="0"/>
              </a:defRPr>
            </a:lvl1pPr>
            <a:lvl2pPr algn="l" eaLnBrk="0" hangingPunct="0">
              <a:tabLst>
                <a:tab pos="7485063" algn="l"/>
              </a:tabLst>
              <a:defRPr sz="2400">
                <a:solidFill>
                  <a:schemeClr val="tx1"/>
                </a:solidFill>
                <a:latin typeface="Times New Roman" pitchFamily="18" charset="0"/>
              </a:defRPr>
            </a:lvl2pPr>
            <a:lvl3pPr algn="l" eaLnBrk="0" hangingPunct="0">
              <a:tabLst>
                <a:tab pos="7485063" algn="l"/>
              </a:tabLst>
              <a:defRPr sz="2400">
                <a:solidFill>
                  <a:schemeClr val="tx1"/>
                </a:solidFill>
                <a:latin typeface="Times New Roman" pitchFamily="18" charset="0"/>
              </a:defRPr>
            </a:lvl3pPr>
            <a:lvl4pPr algn="l" eaLnBrk="0" hangingPunct="0">
              <a:tabLst>
                <a:tab pos="7485063" algn="l"/>
              </a:tabLst>
              <a:defRPr sz="2400">
                <a:solidFill>
                  <a:schemeClr val="tx1"/>
                </a:solidFill>
                <a:latin typeface="Times New Roman" pitchFamily="18" charset="0"/>
              </a:defRPr>
            </a:lvl4pPr>
            <a:lvl5pPr algn="l" eaLnBrk="0" hangingPunct="0">
              <a:tabLst>
                <a:tab pos="7485063" algn="l"/>
              </a:tabLst>
              <a:defRPr sz="2400">
                <a:solidFill>
                  <a:schemeClr val="tx1"/>
                </a:solidFill>
                <a:latin typeface="Times New Roman" pitchFamily="18" charset="0"/>
              </a:defRPr>
            </a:lvl5pPr>
            <a:lvl6pPr eaLnBrk="0" fontAlgn="base" hangingPunct="0">
              <a:spcBef>
                <a:spcPct val="0"/>
              </a:spcBef>
              <a:spcAft>
                <a:spcPct val="0"/>
              </a:spcAft>
              <a:tabLst>
                <a:tab pos="7485063" algn="l"/>
              </a:tabLst>
              <a:defRPr sz="2400">
                <a:solidFill>
                  <a:schemeClr val="tx1"/>
                </a:solidFill>
                <a:latin typeface="Times New Roman" pitchFamily="18" charset="0"/>
              </a:defRPr>
            </a:lvl6pPr>
            <a:lvl7pPr eaLnBrk="0" fontAlgn="base" hangingPunct="0">
              <a:spcBef>
                <a:spcPct val="0"/>
              </a:spcBef>
              <a:spcAft>
                <a:spcPct val="0"/>
              </a:spcAft>
              <a:tabLst>
                <a:tab pos="7485063" algn="l"/>
              </a:tabLst>
              <a:defRPr sz="2400">
                <a:solidFill>
                  <a:schemeClr val="tx1"/>
                </a:solidFill>
                <a:latin typeface="Times New Roman" pitchFamily="18" charset="0"/>
              </a:defRPr>
            </a:lvl7pPr>
            <a:lvl8pPr eaLnBrk="0" fontAlgn="base" hangingPunct="0">
              <a:spcBef>
                <a:spcPct val="0"/>
              </a:spcBef>
              <a:spcAft>
                <a:spcPct val="0"/>
              </a:spcAft>
              <a:tabLst>
                <a:tab pos="7485063" algn="l"/>
              </a:tabLst>
              <a:defRPr sz="2400">
                <a:solidFill>
                  <a:schemeClr val="tx1"/>
                </a:solidFill>
                <a:latin typeface="Times New Roman" pitchFamily="18" charset="0"/>
              </a:defRPr>
            </a:lvl8pPr>
            <a:lvl9pPr eaLnBrk="0" fontAlgn="base" hangingPunct="0">
              <a:spcBef>
                <a:spcPct val="0"/>
              </a:spcBef>
              <a:spcAft>
                <a:spcPct val="0"/>
              </a:spcAft>
              <a:tabLst>
                <a:tab pos="7485063" algn="l"/>
              </a:tabLst>
              <a:defRPr sz="2400">
                <a:solidFill>
                  <a:schemeClr val="tx1"/>
                </a:solidFill>
                <a:latin typeface="Times New Roman" pitchFamily="18" charset="0"/>
              </a:defRPr>
            </a:lvl9pPr>
          </a:lstStyle>
          <a:p>
            <a:pPr algn="ctr" eaLnBrk="1" hangingPunct="1">
              <a:spcBef>
                <a:spcPct val="50000"/>
              </a:spcBef>
              <a:defRPr/>
            </a:pPr>
            <a:r>
              <a:rPr lang="en-US" sz="1000" dirty="0">
                <a:latin typeface="Arial" charset="0"/>
              </a:rPr>
              <a:t>Copyright © </a:t>
            </a:r>
            <a:r>
              <a:rPr lang="en-US" sz="1000" dirty="0" smtClean="0">
                <a:latin typeface="Arial" charset="0"/>
              </a:rPr>
              <a:t>2023 </a:t>
            </a:r>
            <a:r>
              <a:rPr lang="en-US" sz="1000" dirty="0">
                <a:latin typeface="Arial" charset="0"/>
              </a:rPr>
              <a:t>Wolters Kluwer • All Rights Reserved</a:t>
            </a:r>
          </a:p>
        </p:txBody>
      </p:sp>
      <p:pic>
        <p:nvPicPr>
          <p:cNvPr id="1031" name="Picture 7" descr="WK_CMYK.jpg">
            <a:extLst>
              <a:ext uri="{FF2B5EF4-FFF2-40B4-BE49-F238E27FC236}">
                <a16:creationId xmlns:a16="http://schemas.microsoft.com/office/drawing/2014/main" xmlns="" id="{B0A59CCF-32B6-4504-85ED-393C32433B25}"/>
              </a:ext>
            </a:extLst>
          </p:cNvPr>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 y="6600825"/>
            <a:ext cx="131762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0" name="Straight Connector 9">
            <a:extLst>
              <a:ext uri="{FF2B5EF4-FFF2-40B4-BE49-F238E27FC236}">
                <a16:creationId xmlns:a16="http://schemas.microsoft.com/office/drawing/2014/main" xmlns="" id="{D17ECF5B-38C4-4728-9E79-FD86666509D1}"/>
              </a:ext>
            </a:extLst>
          </p:cNvPr>
          <p:cNvCxnSpPr/>
          <p:nvPr userDrawn="1"/>
        </p:nvCxnSpPr>
        <p:spPr>
          <a:xfrm>
            <a:off x="0" y="1295400"/>
            <a:ext cx="9144000"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2"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 id="2147483833" r:id="rId12"/>
  </p:sldLayoutIdLst>
  <p:txStyles>
    <p:titleStyle>
      <a:lvl1pPr algn="l" rtl="0" eaLnBrk="0" fontAlgn="base" hangingPunct="0">
        <a:lnSpc>
          <a:spcPct val="90000"/>
        </a:lnSpc>
        <a:spcBef>
          <a:spcPct val="0"/>
        </a:spcBef>
        <a:spcAft>
          <a:spcPct val="0"/>
        </a:spcAft>
        <a:defRPr sz="2800" b="1">
          <a:solidFill>
            <a:srgbClr val="186EC4"/>
          </a:solidFill>
          <a:latin typeface="+mj-lt"/>
          <a:ea typeface="+mj-ea"/>
          <a:cs typeface="+mj-cs"/>
        </a:defRPr>
      </a:lvl1pPr>
      <a:lvl2pPr algn="l" rtl="0" eaLnBrk="0" fontAlgn="base" hangingPunct="0">
        <a:lnSpc>
          <a:spcPct val="90000"/>
        </a:lnSpc>
        <a:spcBef>
          <a:spcPct val="0"/>
        </a:spcBef>
        <a:spcAft>
          <a:spcPct val="0"/>
        </a:spcAft>
        <a:defRPr sz="2800" b="1">
          <a:solidFill>
            <a:srgbClr val="186EC4"/>
          </a:solidFill>
          <a:latin typeface="Verdana" pitchFamily="34" charset="0"/>
        </a:defRPr>
      </a:lvl2pPr>
      <a:lvl3pPr algn="l" rtl="0" eaLnBrk="0" fontAlgn="base" hangingPunct="0">
        <a:lnSpc>
          <a:spcPct val="90000"/>
        </a:lnSpc>
        <a:spcBef>
          <a:spcPct val="0"/>
        </a:spcBef>
        <a:spcAft>
          <a:spcPct val="0"/>
        </a:spcAft>
        <a:defRPr sz="2800" b="1">
          <a:solidFill>
            <a:srgbClr val="186EC4"/>
          </a:solidFill>
          <a:latin typeface="Verdana" pitchFamily="34" charset="0"/>
        </a:defRPr>
      </a:lvl3pPr>
      <a:lvl4pPr algn="l" rtl="0" eaLnBrk="0" fontAlgn="base" hangingPunct="0">
        <a:lnSpc>
          <a:spcPct val="90000"/>
        </a:lnSpc>
        <a:spcBef>
          <a:spcPct val="0"/>
        </a:spcBef>
        <a:spcAft>
          <a:spcPct val="0"/>
        </a:spcAft>
        <a:defRPr sz="2800" b="1">
          <a:solidFill>
            <a:srgbClr val="186EC4"/>
          </a:solidFill>
          <a:latin typeface="Verdana" pitchFamily="34" charset="0"/>
        </a:defRPr>
      </a:lvl4pPr>
      <a:lvl5pPr algn="l" rtl="0" eaLnBrk="0" fontAlgn="base" hangingPunct="0">
        <a:lnSpc>
          <a:spcPct val="90000"/>
        </a:lnSpc>
        <a:spcBef>
          <a:spcPct val="0"/>
        </a:spcBef>
        <a:spcAft>
          <a:spcPct val="0"/>
        </a:spcAft>
        <a:defRPr sz="2800" b="1">
          <a:solidFill>
            <a:srgbClr val="186EC4"/>
          </a:solidFill>
          <a:latin typeface="Verdana" pitchFamily="34" charset="0"/>
        </a:defRPr>
      </a:lvl5pPr>
      <a:lvl6pPr marL="457200" algn="l" rtl="0" fontAlgn="base">
        <a:lnSpc>
          <a:spcPct val="90000"/>
        </a:lnSpc>
        <a:spcBef>
          <a:spcPct val="0"/>
        </a:spcBef>
        <a:spcAft>
          <a:spcPct val="0"/>
        </a:spcAft>
        <a:defRPr sz="2800" b="1">
          <a:solidFill>
            <a:srgbClr val="186EC4"/>
          </a:solidFill>
          <a:latin typeface="Verdana" pitchFamily="34" charset="0"/>
        </a:defRPr>
      </a:lvl6pPr>
      <a:lvl7pPr marL="914400" algn="l" rtl="0" fontAlgn="base">
        <a:lnSpc>
          <a:spcPct val="90000"/>
        </a:lnSpc>
        <a:spcBef>
          <a:spcPct val="0"/>
        </a:spcBef>
        <a:spcAft>
          <a:spcPct val="0"/>
        </a:spcAft>
        <a:defRPr sz="2800" b="1">
          <a:solidFill>
            <a:srgbClr val="186EC4"/>
          </a:solidFill>
          <a:latin typeface="Verdana" pitchFamily="34" charset="0"/>
        </a:defRPr>
      </a:lvl7pPr>
      <a:lvl8pPr marL="1371600" algn="l" rtl="0" fontAlgn="base">
        <a:lnSpc>
          <a:spcPct val="90000"/>
        </a:lnSpc>
        <a:spcBef>
          <a:spcPct val="0"/>
        </a:spcBef>
        <a:spcAft>
          <a:spcPct val="0"/>
        </a:spcAft>
        <a:defRPr sz="2800" b="1">
          <a:solidFill>
            <a:srgbClr val="186EC4"/>
          </a:solidFill>
          <a:latin typeface="Verdana" pitchFamily="34" charset="0"/>
        </a:defRPr>
      </a:lvl8pPr>
      <a:lvl9pPr marL="1828800" algn="l" rtl="0" fontAlgn="base">
        <a:lnSpc>
          <a:spcPct val="90000"/>
        </a:lnSpc>
        <a:spcBef>
          <a:spcPct val="0"/>
        </a:spcBef>
        <a:spcAft>
          <a:spcPct val="0"/>
        </a:spcAft>
        <a:defRPr sz="2800" b="1">
          <a:solidFill>
            <a:srgbClr val="186EC4"/>
          </a:solidFill>
          <a:latin typeface="Verdana" pitchFamily="34" charset="0"/>
        </a:defRPr>
      </a:lvl9pPr>
    </p:titleStyle>
    <p:bodyStyle>
      <a:lvl1pPr marL="280988" indent="-280988" algn="l" rtl="0" eaLnBrk="0" fontAlgn="base" hangingPunct="0">
        <a:lnSpc>
          <a:spcPct val="90000"/>
        </a:lnSpc>
        <a:spcBef>
          <a:spcPct val="60000"/>
        </a:spcBef>
        <a:spcAft>
          <a:spcPct val="0"/>
        </a:spcAft>
        <a:buClr>
          <a:srgbClr val="CC9900"/>
        </a:buClr>
        <a:buFont typeface="Wingdings" pitchFamily="2" charset="2"/>
        <a:buChar char="v"/>
        <a:defRPr sz="2400">
          <a:solidFill>
            <a:schemeClr val="tx1"/>
          </a:solidFill>
          <a:latin typeface="+mn-lt"/>
          <a:ea typeface="+mn-ea"/>
          <a:cs typeface="+mn-cs"/>
        </a:defRPr>
      </a:lvl1pPr>
      <a:lvl2pPr marL="862013" indent="-404813" algn="l" rtl="0" eaLnBrk="0" fontAlgn="base" hangingPunct="0">
        <a:lnSpc>
          <a:spcPct val="90000"/>
        </a:lnSpc>
        <a:spcBef>
          <a:spcPct val="60000"/>
        </a:spcBef>
        <a:spcAft>
          <a:spcPct val="0"/>
        </a:spcAft>
        <a:buClr>
          <a:srgbClr val="CC9900"/>
        </a:buClr>
        <a:buFont typeface="Courier New" pitchFamily="49" charset="0"/>
        <a:buChar char="o"/>
        <a:defRPr sz="2400">
          <a:solidFill>
            <a:schemeClr val="tx1"/>
          </a:solidFill>
          <a:latin typeface="+mn-lt"/>
        </a:defRPr>
      </a:lvl2pPr>
      <a:lvl3pPr marL="1204913" indent="-228600" algn="l" rtl="0" eaLnBrk="0" fontAlgn="base" hangingPunct="0">
        <a:lnSpc>
          <a:spcPct val="90000"/>
        </a:lnSpc>
        <a:spcBef>
          <a:spcPct val="60000"/>
        </a:spcBef>
        <a:spcAft>
          <a:spcPct val="0"/>
        </a:spcAft>
        <a:buClr>
          <a:srgbClr val="CC9900"/>
        </a:buClr>
        <a:buFont typeface="Wingdings" pitchFamily="2" charset="2"/>
        <a:buChar char="§"/>
        <a:defRPr sz="2400">
          <a:solidFill>
            <a:schemeClr val="tx1"/>
          </a:solidFill>
          <a:latin typeface="+mn-lt"/>
        </a:defRPr>
      </a:lvl3pPr>
      <a:lvl4pPr marL="1600200" indent="-228600" algn="l" rtl="0" eaLnBrk="0" fontAlgn="base" hangingPunct="0">
        <a:lnSpc>
          <a:spcPct val="90000"/>
        </a:lnSpc>
        <a:spcBef>
          <a:spcPct val="60000"/>
        </a:spcBef>
        <a:spcAft>
          <a:spcPct val="0"/>
        </a:spcAft>
        <a:buClr>
          <a:srgbClr val="CC9900"/>
        </a:buClr>
        <a:buFont typeface="Wingdings" pitchFamily="2" charset="2"/>
        <a:buChar char="Ø"/>
        <a:defRPr sz="2400">
          <a:solidFill>
            <a:schemeClr val="tx1"/>
          </a:solidFill>
          <a:latin typeface="+mn-lt"/>
        </a:defRPr>
      </a:lvl4pPr>
      <a:lvl5pPr marL="2057400" indent="-228600" algn="l" rtl="0" eaLnBrk="0" fontAlgn="base" hangingPunct="0">
        <a:lnSpc>
          <a:spcPct val="90000"/>
        </a:lnSpc>
        <a:spcBef>
          <a:spcPct val="60000"/>
        </a:spcBef>
        <a:spcAft>
          <a:spcPct val="0"/>
        </a:spcAft>
        <a:buClr>
          <a:srgbClr val="CC9900"/>
        </a:buClr>
        <a:buChar char="•"/>
        <a:defRPr sz="2400">
          <a:solidFill>
            <a:schemeClr val="tx1"/>
          </a:solidFill>
          <a:latin typeface="+mn-lt"/>
        </a:defRPr>
      </a:lvl5pPr>
      <a:lvl6pPr marL="2514600" indent="-228600" algn="l" rtl="0" fontAlgn="base">
        <a:lnSpc>
          <a:spcPct val="90000"/>
        </a:lnSpc>
        <a:spcBef>
          <a:spcPct val="60000"/>
        </a:spcBef>
        <a:spcAft>
          <a:spcPct val="0"/>
        </a:spcAft>
        <a:buClr>
          <a:srgbClr val="CC9900"/>
        </a:buClr>
        <a:buChar char="•"/>
        <a:defRPr sz="2200">
          <a:solidFill>
            <a:schemeClr val="tx1"/>
          </a:solidFill>
          <a:latin typeface="+mn-lt"/>
        </a:defRPr>
      </a:lvl6pPr>
      <a:lvl7pPr marL="2971800" indent="-228600" algn="l" rtl="0" fontAlgn="base">
        <a:lnSpc>
          <a:spcPct val="90000"/>
        </a:lnSpc>
        <a:spcBef>
          <a:spcPct val="60000"/>
        </a:spcBef>
        <a:spcAft>
          <a:spcPct val="0"/>
        </a:spcAft>
        <a:buClr>
          <a:srgbClr val="CC9900"/>
        </a:buClr>
        <a:buChar char="•"/>
        <a:defRPr sz="2200">
          <a:solidFill>
            <a:schemeClr val="tx1"/>
          </a:solidFill>
          <a:latin typeface="+mn-lt"/>
        </a:defRPr>
      </a:lvl7pPr>
      <a:lvl8pPr marL="3429000" indent="-228600" algn="l" rtl="0" fontAlgn="base">
        <a:lnSpc>
          <a:spcPct val="90000"/>
        </a:lnSpc>
        <a:spcBef>
          <a:spcPct val="60000"/>
        </a:spcBef>
        <a:spcAft>
          <a:spcPct val="0"/>
        </a:spcAft>
        <a:buClr>
          <a:srgbClr val="CC9900"/>
        </a:buClr>
        <a:buChar char="•"/>
        <a:defRPr sz="2200">
          <a:solidFill>
            <a:schemeClr val="tx1"/>
          </a:solidFill>
          <a:latin typeface="+mn-lt"/>
        </a:defRPr>
      </a:lvl8pPr>
      <a:lvl9pPr marL="3886200" indent="-228600" algn="l" rtl="0" fontAlgn="base">
        <a:lnSpc>
          <a:spcPct val="90000"/>
        </a:lnSpc>
        <a:spcBef>
          <a:spcPct val="60000"/>
        </a:spcBef>
        <a:spcAft>
          <a:spcPct val="0"/>
        </a:spcAft>
        <a:buClr>
          <a:srgbClr val="CC9900"/>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66E35EB-A258-4A1F-B9E7-07EC597F9846}"/>
              </a:ext>
            </a:extLst>
          </p:cNvPr>
          <p:cNvSpPr>
            <a:spLocks noGrp="1"/>
          </p:cNvSpPr>
          <p:nvPr>
            <p:ph type="ctrTitle"/>
          </p:nvPr>
        </p:nvSpPr>
        <p:spPr>
          <a:xfrm>
            <a:off x="1225550" y="2764202"/>
            <a:ext cx="6692900" cy="1329595"/>
          </a:xfrm>
        </p:spPr>
        <p:txBody>
          <a:bodyPr/>
          <a:lstStyle/>
          <a:p>
            <a:pPr eaLnBrk="1" hangingPunct="1">
              <a:defRPr/>
            </a:pPr>
            <a:r>
              <a:rPr lang="en-GB" altLang="en-US" sz="3200" dirty="0">
                <a:solidFill>
                  <a:schemeClr val="tx1"/>
                </a:solidFill>
                <a:effectLst>
                  <a:outerShdw blurRad="38100" dist="38100" dir="2700000" algn="tl">
                    <a:srgbClr val="000000">
                      <a:alpha val="43137"/>
                    </a:srgbClr>
                  </a:outerShdw>
                </a:effectLst>
              </a:rPr>
              <a:t>Chapter </a:t>
            </a:r>
            <a:r>
              <a:rPr lang="en-GB" altLang="en-US" sz="3200" dirty="0" smtClean="0">
                <a:solidFill>
                  <a:schemeClr val="tx1"/>
                </a:solidFill>
                <a:effectLst>
                  <a:outerShdw blurRad="38100" dist="38100" dir="2700000" algn="tl">
                    <a:srgbClr val="000000">
                      <a:alpha val="43137"/>
                    </a:srgbClr>
                  </a:outerShdw>
                </a:effectLst>
              </a:rPr>
              <a:t>6 </a:t>
            </a: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GB" altLang="en-US" sz="3200" dirty="0">
                <a:solidFill>
                  <a:schemeClr val="tx1"/>
                </a:solidFill>
                <a:effectLst>
                  <a:outerShdw blurRad="38100" dist="38100" dir="2700000" algn="tl">
                    <a:srgbClr val="000000">
                      <a:alpha val="43137"/>
                    </a:srgbClr>
                  </a:outerShdw>
                </a:effectLst>
              </a:rPr>
              <a:t/>
            </a:r>
            <a:br>
              <a:rPr lang="en-GB" altLang="en-US" sz="3200" dirty="0">
                <a:solidFill>
                  <a:schemeClr val="tx1"/>
                </a:solidFill>
                <a:effectLst>
                  <a:outerShdw blurRad="38100" dist="38100" dir="2700000" algn="tl">
                    <a:srgbClr val="000000">
                      <a:alpha val="43137"/>
                    </a:srgbClr>
                  </a:outerShdw>
                </a:effectLst>
              </a:rPr>
            </a:br>
            <a:r>
              <a:rPr lang="en-US" altLang="en-US" sz="3200" dirty="0">
                <a:solidFill>
                  <a:schemeClr val="tx1"/>
                </a:solidFill>
                <a:effectLst>
                  <a:outerShdw blurRad="38100" dist="38100" dir="2700000" algn="tl">
                    <a:srgbClr val="000000">
                      <a:alpha val="43137"/>
                    </a:srgbClr>
                  </a:outerShdw>
                </a:effectLst>
              </a:rPr>
              <a:t>Therapeutic </a:t>
            </a:r>
            <a:r>
              <a:rPr lang="en-US" altLang="en-US" sz="3200" dirty="0" smtClean="0">
                <a:solidFill>
                  <a:schemeClr val="tx1"/>
                </a:solidFill>
                <a:effectLst>
                  <a:outerShdw blurRad="38100" dist="38100" dir="2700000" algn="tl">
                    <a:srgbClr val="000000">
                      <a:alpha val="43137"/>
                    </a:srgbClr>
                  </a:outerShdw>
                </a:effectLst>
              </a:rPr>
              <a:t>Communication</a:t>
            </a:r>
            <a:endParaRPr lang="en-US" sz="3200" dirty="0">
              <a:solidFill>
                <a:schemeClr val="tx1"/>
              </a:solidFill>
            </a:endParaRPr>
          </a:p>
        </p:txBody>
      </p:sp>
    </p:spTree>
    <p:extLst>
      <p:ext uri="{BB962C8B-B14F-4D97-AF65-F5344CB8AC3E}">
        <p14:creationId xmlns:p14="http://schemas.microsoft.com/office/powerpoint/2010/main" val="3288438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FB8D226D-CE8D-469F-B383-224C7420DC4B}"/>
              </a:ext>
            </a:extLst>
          </p:cNvPr>
          <p:cNvSpPr>
            <a:spLocks noGrp="1" noChangeArrowheads="1"/>
          </p:cNvSpPr>
          <p:nvPr>
            <p:ph type="title"/>
          </p:nvPr>
        </p:nvSpPr>
        <p:spPr/>
        <p:txBody>
          <a:bodyPr/>
          <a:lstStyle/>
          <a:p>
            <a:r>
              <a:rPr lang="en-US" altLang="en-US" dirty="0" smtClean="0"/>
              <a:t>Therapeutic Communication #5</a:t>
            </a:r>
            <a:endParaRPr lang="en-US" altLang="en-US" dirty="0"/>
          </a:p>
        </p:txBody>
      </p:sp>
      <p:sp>
        <p:nvSpPr>
          <p:cNvPr id="11267" name="Rectangle 3">
            <a:extLst>
              <a:ext uri="{FF2B5EF4-FFF2-40B4-BE49-F238E27FC236}">
                <a16:creationId xmlns:a16="http://schemas.microsoft.com/office/drawing/2014/main" xmlns="" id="{EFA482B2-AD87-47D7-B979-7B18979C9C36}"/>
              </a:ext>
            </a:extLst>
          </p:cNvPr>
          <p:cNvSpPr>
            <a:spLocks noGrp="1" noChangeArrowheads="1"/>
          </p:cNvSpPr>
          <p:nvPr>
            <p:ph type="body" idx="1"/>
          </p:nvPr>
        </p:nvSpPr>
        <p:spPr/>
        <p:txBody>
          <a:bodyPr/>
          <a:lstStyle/>
          <a:p>
            <a:r>
              <a:rPr lang="en-US" altLang="en-US" dirty="0" smtClean="0"/>
              <a:t>Active listening (concentrating exclusively on what patient says)</a:t>
            </a:r>
          </a:p>
          <a:p>
            <a:r>
              <a:rPr lang="en-US" altLang="en-US" dirty="0" smtClean="0"/>
              <a:t>Active observation (watching nonverbal actions as speaker communicates)</a:t>
            </a:r>
          </a:p>
          <a:p>
            <a:r>
              <a:rPr lang="en-US" altLang="en-US" dirty="0" smtClean="0"/>
              <a:t>These help the nurse: </a:t>
            </a:r>
          </a:p>
          <a:p>
            <a:pPr lvl="1"/>
            <a:r>
              <a:rPr lang="en-US" altLang="en-US" dirty="0" smtClean="0"/>
              <a:t>Recognize the most important issue</a:t>
            </a:r>
          </a:p>
          <a:p>
            <a:pPr lvl="1"/>
            <a:r>
              <a:rPr lang="en-US" altLang="en-US" dirty="0" smtClean="0"/>
              <a:t>Know what questions to ask</a:t>
            </a:r>
          </a:p>
          <a:p>
            <a:pPr lvl="1"/>
            <a:r>
              <a:rPr lang="en-US" altLang="en-US" dirty="0" smtClean="0"/>
              <a:t>Use therapeutic communication techniques</a:t>
            </a:r>
          </a:p>
          <a:p>
            <a:pPr lvl="1"/>
            <a:r>
              <a:rPr lang="en-US" altLang="en-US" dirty="0" smtClean="0"/>
              <a:t>Prevent jumping to conclusions</a:t>
            </a:r>
          </a:p>
          <a:p>
            <a:pPr lvl="1"/>
            <a:r>
              <a:rPr lang="en-US" altLang="en-US" dirty="0" smtClean="0"/>
              <a:t>Objectively respond to message</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xmlns="" id="{D4A96C1D-800E-45BA-AE1F-80B75B3E7717}"/>
              </a:ext>
            </a:extLst>
          </p:cNvPr>
          <p:cNvSpPr>
            <a:spLocks noGrp="1" noChangeArrowheads="1"/>
          </p:cNvSpPr>
          <p:nvPr>
            <p:ph type="title"/>
          </p:nvPr>
        </p:nvSpPr>
        <p:spPr/>
        <p:txBody>
          <a:bodyPr/>
          <a:lstStyle/>
          <a:p>
            <a:r>
              <a:rPr lang="en-US" altLang="en-US" dirty="0" smtClean="0"/>
              <a:t>Verbal Communication Skills #1</a:t>
            </a:r>
            <a:endParaRPr lang="en-US" altLang="en-US" dirty="0"/>
          </a:p>
        </p:txBody>
      </p:sp>
      <p:sp>
        <p:nvSpPr>
          <p:cNvPr id="12291" name="Rectangle 3">
            <a:extLst>
              <a:ext uri="{FF2B5EF4-FFF2-40B4-BE49-F238E27FC236}">
                <a16:creationId xmlns:a16="http://schemas.microsoft.com/office/drawing/2014/main" xmlns="" id="{32422AF3-7DD0-4FBF-A2D0-C4B00351DFE3}"/>
              </a:ext>
            </a:extLst>
          </p:cNvPr>
          <p:cNvSpPr>
            <a:spLocks noGrp="1" noChangeArrowheads="1"/>
          </p:cNvSpPr>
          <p:nvPr>
            <p:ph type="body" idx="1"/>
          </p:nvPr>
        </p:nvSpPr>
        <p:spPr/>
        <p:txBody>
          <a:bodyPr/>
          <a:lstStyle/>
          <a:p>
            <a:r>
              <a:rPr lang="en-US" altLang="en-US" dirty="0" smtClean="0"/>
              <a:t>Need for concrete, not abstract, messages</a:t>
            </a:r>
          </a:p>
          <a:p>
            <a:r>
              <a:rPr lang="en-US" altLang="en-US" dirty="0" smtClean="0"/>
              <a:t>Techniques (see Table 6.1)</a:t>
            </a:r>
          </a:p>
          <a:p>
            <a:pPr lvl="1"/>
            <a:r>
              <a:rPr lang="en-US" altLang="en-US" dirty="0" smtClean="0"/>
              <a:t>Exploring, focusing, restating, reflecting, etc.</a:t>
            </a:r>
          </a:p>
          <a:p>
            <a:pPr lvl="1"/>
            <a:r>
              <a:rPr lang="en-US" altLang="en-US" dirty="0" smtClean="0"/>
              <a:t>Some promote discussion of feelings or concerns in more depth</a:t>
            </a:r>
          </a:p>
          <a:p>
            <a:pPr lvl="1"/>
            <a:r>
              <a:rPr lang="en-US" altLang="en-US" dirty="0" smtClean="0"/>
              <a:t>Other techniques useful in focusing or clarifying what is being said</a:t>
            </a:r>
          </a:p>
          <a:p>
            <a:pPr lvl="1"/>
            <a:r>
              <a:rPr lang="en-US" altLang="en-US" dirty="0" smtClean="0"/>
              <a:t>Feedback via making an observation or presenting reality</a:t>
            </a: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4A7592E7-F002-43E9-AC5D-4080F2B29FB3}"/>
              </a:ext>
            </a:extLst>
          </p:cNvPr>
          <p:cNvSpPr>
            <a:spLocks noGrp="1" noChangeArrowheads="1"/>
          </p:cNvSpPr>
          <p:nvPr>
            <p:ph type="title"/>
          </p:nvPr>
        </p:nvSpPr>
        <p:spPr/>
        <p:txBody>
          <a:bodyPr/>
          <a:lstStyle/>
          <a:p>
            <a:r>
              <a:rPr lang="en-US" altLang="en-US" dirty="0" smtClean="0"/>
              <a:t>Verbal Communication Skills #2</a:t>
            </a:r>
            <a:endParaRPr lang="en-US" altLang="en-US" dirty="0"/>
          </a:p>
        </p:txBody>
      </p:sp>
      <p:sp>
        <p:nvSpPr>
          <p:cNvPr id="13315" name="Rectangle 3">
            <a:extLst>
              <a:ext uri="{FF2B5EF4-FFF2-40B4-BE49-F238E27FC236}">
                <a16:creationId xmlns:a16="http://schemas.microsoft.com/office/drawing/2014/main" xmlns="" id="{D10FF53C-B198-4DC3-A875-C06E65BC5553}"/>
              </a:ext>
            </a:extLst>
          </p:cNvPr>
          <p:cNvSpPr>
            <a:spLocks noGrp="1" noChangeArrowheads="1"/>
          </p:cNvSpPr>
          <p:nvPr>
            <p:ph type="body" idx="1"/>
          </p:nvPr>
        </p:nvSpPr>
        <p:spPr/>
        <p:txBody>
          <a:bodyPr/>
          <a:lstStyle/>
          <a:p>
            <a:r>
              <a:rPr lang="en-US" altLang="en-US" dirty="0" smtClean="0"/>
              <a:t>Avoidance of nontherapeutic techniques (see Table 6.2)</a:t>
            </a:r>
          </a:p>
          <a:p>
            <a:pPr lvl="1"/>
            <a:r>
              <a:rPr lang="en-US" altLang="en-US" dirty="0" smtClean="0"/>
              <a:t>Advising, belittling, challenging, probing, reassuring</a:t>
            </a:r>
          </a:p>
          <a:p>
            <a:r>
              <a:rPr lang="en-US" altLang="en-US" dirty="0" smtClean="0"/>
              <a:t>Interpretation of signals or cues</a:t>
            </a:r>
          </a:p>
          <a:p>
            <a:pPr lvl="1"/>
            <a:r>
              <a:rPr lang="en-US" altLang="en-US" dirty="0" smtClean="0"/>
              <a:t>Overt (clear, direct statements)</a:t>
            </a:r>
          </a:p>
          <a:p>
            <a:pPr lvl="1"/>
            <a:r>
              <a:rPr lang="en-US" altLang="en-US" dirty="0" smtClean="0"/>
              <a:t>Covert (vague, indirect messages)</a:t>
            </a:r>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01AE2BC0-CD75-4A3C-8854-8EEC1181BFEA}"/>
              </a:ext>
            </a:extLst>
          </p:cNvPr>
          <p:cNvSpPr>
            <a:spLocks noGrp="1" noChangeArrowheads="1"/>
          </p:cNvSpPr>
          <p:nvPr>
            <p:ph type="title"/>
          </p:nvPr>
        </p:nvSpPr>
        <p:spPr/>
        <p:txBody>
          <a:bodyPr/>
          <a:lstStyle/>
          <a:p>
            <a:r>
              <a:rPr lang="en-US" altLang="en-US" dirty="0" smtClean="0"/>
              <a:t>Nonverbal Communication Skills #1</a:t>
            </a:r>
            <a:endParaRPr lang="en-US" altLang="en-US" dirty="0"/>
          </a:p>
        </p:txBody>
      </p:sp>
      <p:sp>
        <p:nvSpPr>
          <p:cNvPr id="14339" name="Rectangle 3">
            <a:extLst>
              <a:ext uri="{FF2B5EF4-FFF2-40B4-BE49-F238E27FC236}">
                <a16:creationId xmlns:a16="http://schemas.microsoft.com/office/drawing/2014/main" xmlns="" id="{F2BAA7A6-9AC8-487A-AA7A-669934022B2B}"/>
              </a:ext>
            </a:extLst>
          </p:cNvPr>
          <p:cNvSpPr>
            <a:spLocks noGrp="1" noChangeArrowheads="1"/>
          </p:cNvSpPr>
          <p:nvPr>
            <p:ph type="body" idx="1"/>
          </p:nvPr>
        </p:nvSpPr>
        <p:spPr/>
        <p:txBody>
          <a:bodyPr/>
          <a:lstStyle/>
          <a:p>
            <a:r>
              <a:rPr lang="en-US" altLang="en-US" dirty="0" smtClean="0"/>
              <a:t>Facial expression</a:t>
            </a:r>
          </a:p>
          <a:p>
            <a:pPr lvl="1"/>
            <a:r>
              <a:rPr lang="en-US" altLang="en-US" dirty="0" smtClean="0"/>
              <a:t>Expressive</a:t>
            </a:r>
          </a:p>
          <a:p>
            <a:pPr lvl="1"/>
            <a:r>
              <a:rPr lang="en-US" altLang="en-US" dirty="0" smtClean="0"/>
              <a:t>Impassive</a:t>
            </a:r>
          </a:p>
          <a:p>
            <a:pPr lvl="1"/>
            <a:r>
              <a:rPr lang="en-US" altLang="en-US" dirty="0" smtClean="0"/>
              <a:t>Confusing</a:t>
            </a:r>
          </a:p>
          <a:p>
            <a:r>
              <a:rPr lang="en-US" altLang="en-US" dirty="0" smtClean="0"/>
              <a:t>Body language</a:t>
            </a:r>
          </a:p>
          <a:p>
            <a:pPr lvl="1"/>
            <a:r>
              <a:rPr lang="en-US" altLang="en-US" dirty="0" smtClean="0"/>
              <a:t>Closed body position</a:t>
            </a:r>
          </a:p>
          <a:p>
            <a:pPr lvl="1"/>
            <a:r>
              <a:rPr lang="en-US" altLang="en-US" dirty="0" smtClean="0"/>
              <a:t>Open posture</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xmlns="" id="{6ACD1920-48DE-478B-921B-380903EC83EC}"/>
              </a:ext>
            </a:extLst>
          </p:cNvPr>
          <p:cNvSpPr>
            <a:spLocks noGrp="1" noChangeArrowheads="1"/>
          </p:cNvSpPr>
          <p:nvPr>
            <p:ph type="title"/>
          </p:nvPr>
        </p:nvSpPr>
        <p:spPr/>
        <p:txBody>
          <a:bodyPr/>
          <a:lstStyle/>
          <a:p>
            <a:r>
              <a:rPr lang="en-US" altLang="en-US" dirty="0" smtClean="0"/>
              <a:t>Nonverbal Communication Skills #2</a:t>
            </a:r>
            <a:endParaRPr lang="en-US" altLang="en-US" dirty="0"/>
          </a:p>
        </p:txBody>
      </p:sp>
      <p:sp>
        <p:nvSpPr>
          <p:cNvPr id="15363" name="Rectangle 3">
            <a:extLst>
              <a:ext uri="{FF2B5EF4-FFF2-40B4-BE49-F238E27FC236}">
                <a16:creationId xmlns:a16="http://schemas.microsoft.com/office/drawing/2014/main" xmlns="" id="{C6471FBE-E0BB-403B-AB05-F6EC7A21D20D}"/>
              </a:ext>
            </a:extLst>
          </p:cNvPr>
          <p:cNvSpPr>
            <a:spLocks noGrp="1" noChangeArrowheads="1"/>
          </p:cNvSpPr>
          <p:nvPr>
            <p:ph type="body" idx="1"/>
          </p:nvPr>
        </p:nvSpPr>
        <p:spPr/>
        <p:txBody>
          <a:bodyPr/>
          <a:lstStyle/>
          <a:p>
            <a:r>
              <a:rPr lang="en-US" altLang="en-US" dirty="0" smtClean="0"/>
              <a:t>Vocal cues</a:t>
            </a:r>
          </a:p>
          <a:p>
            <a:r>
              <a:rPr lang="en-US" altLang="en-US" dirty="0" smtClean="0"/>
              <a:t>Eye contact</a:t>
            </a:r>
          </a:p>
          <a:p>
            <a:r>
              <a:rPr lang="en-US" altLang="en-US" dirty="0" smtClean="0"/>
              <a:t>Silence</a:t>
            </a: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xmlns="" id="{DC3C0A37-E1E6-4A2D-A588-89CDE7FF7C19}"/>
              </a:ext>
            </a:extLst>
          </p:cNvPr>
          <p:cNvSpPr>
            <a:spLocks noGrp="1" noChangeArrowheads="1"/>
          </p:cNvSpPr>
          <p:nvPr>
            <p:ph type="title"/>
          </p:nvPr>
        </p:nvSpPr>
        <p:spPr/>
        <p:txBody>
          <a:bodyPr/>
          <a:lstStyle/>
          <a:p>
            <a:r>
              <a:rPr lang="en-US" altLang="en-US" dirty="0" smtClean="0"/>
              <a:t>Question #2</a:t>
            </a:r>
            <a:endParaRPr lang="en-US" altLang="en-US" dirty="0"/>
          </a:p>
        </p:txBody>
      </p:sp>
      <p:sp>
        <p:nvSpPr>
          <p:cNvPr id="16387" name="Rectangle 3">
            <a:extLst>
              <a:ext uri="{FF2B5EF4-FFF2-40B4-BE49-F238E27FC236}">
                <a16:creationId xmlns:a16="http://schemas.microsoft.com/office/drawing/2014/main" xmlns="" id="{4D619550-AD82-4DE5-B3C7-C1343A82D1D4}"/>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Nonverbal communication is often less accurate than verbal communication.</a:t>
            </a: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xmlns="" id="{BDE07971-9F65-444C-9134-4D7D5161B1AE}"/>
              </a:ext>
            </a:extLst>
          </p:cNvPr>
          <p:cNvSpPr>
            <a:spLocks noGrp="1" noChangeArrowheads="1"/>
          </p:cNvSpPr>
          <p:nvPr>
            <p:ph type="title"/>
          </p:nvPr>
        </p:nvSpPr>
        <p:spPr/>
        <p:txBody>
          <a:bodyPr/>
          <a:lstStyle/>
          <a:p>
            <a:r>
              <a:rPr lang="en-US" altLang="en-US" dirty="0" smtClean="0"/>
              <a:t>Answer to </a:t>
            </a:r>
            <a:r>
              <a:rPr lang="en-US" dirty="0" smtClean="0"/>
              <a:t>Question #2</a:t>
            </a:r>
            <a:endParaRPr lang="en-US" altLang="en-US" dirty="0"/>
          </a:p>
        </p:txBody>
      </p:sp>
      <p:sp>
        <p:nvSpPr>
          <p:cNvPr id="17411" name="Rectangle 3">
            <a:extLst>
              <a:ext uri="{FF2B5EF4-FFF2-40B4-BE49-F238E27FC236}">
                <a16:creationId xmlns:a16="http://schemas.microsoft.com/office/drawing/2014/main" xmlns="" id="{850B27DF-87EA-4885-9C5D-4E6F0E30AF7F}"/>
              </a:ext>
            </a:extLst>
          </p:cNvPr>
          <p:cNvSpPr>
            <a:spLocks noGrp="1" noChangeArrowheads="1"/>
          </p:cNvSpPr>
          <p:nvPr>
            <p:ph type="body" idx="1"/>
          </p:nvPr>
        </p:nvSpPr>
        <p:spPr/>
        <p:txBody>
          <a:bodyPr/>
          <a:lstStyle/>
          <a:p>
            <a:r>
              <a:rPr lang="en-US" altLang="en-US" dirty="0" smtClean="0"/>
              <a:t>False</a:t>
            </a:r>
          </a:p>
          <a:p>
            <a:r>
              <a:rPr lang="en-US" altLang="en-US" dirty="0" smtClean="0"/>
              <a:t>Rationale: Nonverbal communication is often more accurate than verbal communication when the two are incongruent. People can readily change what they say but are less likely to be able to control nonverbal communication.</a:t>
            </a:r>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xmlns="" id="{BBA8EC66-6D4F-41A6-8A55-D9FDAA25B502}"/>
              </a:ext>
            </a:extLst>
          </p:cNvPr>
          <p:cNvSpPr>
            <a:spLocks noGrp="1" noChangeArrowheads="1"/>
          </p:cNvSpPr>
          <p:nvPr>
            <p:ph type="title"/>
          </p:nvPr>
        </p:nvSpPr>
        <p:spPr/>
        <p:txBody>
          <a:bodyPr/>
          <a:lstStyle/>
          <a:p>
            <a:r>
              <a:rPr lang="en-US" altLang="en-US" dirty="0" smtClean="0"/>
              <a:t>Understanding Meaning, Context, and Spirituality of Communication #1</a:t>
            </a:r>
            <a:endParaRPr lang="en-US" altLang="en-US" dirty="0"/>
          </a:p>
        </p:txBody>
      </p:sp>
      <p:sp>
        <p:nvSpPr>
          <p:cNvPr id="18435" name="Rectangle 3">
            <a:extLst>
              <a:ext uri="{FF2B5EF4-FFF2-40B4-BE49-F238E27FC236}">
                <a16:creationId xmlns:a16="http://schemas.microsoft.com/office/drawing/2014/main" xmlns="" id="{38A27555-4614-4644-8696-443723DAFBE9}"/>
              </a:ext>
            </a:extLst>
          </p:cNvPr>
          <p:cNvSpPr>
            <a:spLocks noGrp="1" noChangeArrowheads="1"/>
          </p:cNvSpPr>
          <p:nvPr>
            <p:ph type="body" idx="1"/>
          </p:nvPr>
        </p:nvSpPr>
        <p:spPr/>
        <p:txBody>
          <a:bodyPr/>
          <a:lstStyle/>
          <a:p>
            <a:r>
              <a:rPr lang="en-US" altLang="en-US" dirty="0" smtClean="0"/>
              <a:t>Meaning: messages often contain more meaning than just the spoken words.</a:t>
            </a:r>
          </a:p>
          <a:p>
            <a:r>
              <a:rPr lang="en-US" altLang="en-US" dirty="0" smtClean="0"/>
              <a:t>Context</a:t>
            </a:r>
          </a:p>
          <a:p>
            <a:pPr lvl="1"/>
            <a:r>
              <a:rPr lang="en-US" altLang="en-US" dirty="0" smtClean="0"/>
              <a:t>Validation of client findings from verbal and nonverbal information</a:t>
            </a:r>
          </a:p>
          <a:p>
            <a:pPr lvl="1"/>
            <a:r>
              <a:rPr lang="en-US" altLang="en-US" dirty="0" smtClean="0"/>
              <a:t>Assessment focuses on who, what, when, how, and why</a:t>
            </a:r>
            <a:endParaRPr lang="en-US"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A8E96706-2E7F-499B-A130-0BC1F8EB6A23}"/>
              </a:ext>
            </a:extLst>
          </p:cNvPr>
          <p:cNvSpPr>
            <a:spLocks noGrp="1" noChangeArrowheads="1"/>
          </p:cNvSpPr>
          <p:nvPr>
            <p:ph type="title"/>
          </p:nvPr>
        </p:nvSpPr>
        <p:spPr/>
        <p:txBody>
          <a:bodyPr/>
          <a:lstStyle/>
          <a:p>
            <a:r>
              <a:rPr lang="en-US" altLang="en-US" dirty="0" smtClean="0"/>
              <a:t>Understanding Meaning, Context, and Spirituality of Communication #2</a:t>
            </a:r>
            <a:endParaRPr lang="en-US" altLang="en-US" dirty="0"/>
          </a:p>
        </p:txBody>
      </p:sp>
      <p:sp>
        <p:nvSpPr>
          <p:cNvPr id="19459" name="Rectangle 3">
            <a:extLst>
              <a:ext uri="{FF2B5EF4-FFF2-40B4-BE49-F238E27FC236}">
                <a16:creationId xmlns:a16="http://schemas.microsoft.com/office/drawing/2014/main" xmlns="" id="{5AC9D7A3-54A7-4358-8992-BDA9E1516F36}"/>
              </a:ext>
            </a:extLst>
          </p:cNvPr>
          <p:cNvSpPr>
            <a:spLocks noGrp="1" noChangeArrowheads="1"/>
          </p:cNvSpPr>
          <p:nvPr>
            <p:ph type="body" idx="1"/>
          </p:nvPr>
        </p:nvSpPr>
        <p:spPr/>
        <p:txBody>
          <a:bodyPr/>
          <a:lstStyle/>
          <a:p>
            <a:r>
              <a:rPr lang="en-US" altLang="en-US" dirty="0" smtClean="0"/>
              <a:t>Spirituality</a:t>
            </a:r>
          </a:p>
          <a:p>
            <a:pPr lvl="1"/>
            <a:r>
              <a:rPr lang="en-US" altLang="en-US" dirty="0" smtClean="0"/>
              <a:t>Belief about life, health, illness, death, and one’s relationship to the universe</a:t>
            </a:r>
          </a:p>
          <a:p>
            <a:pPr lvl="1"/>
            <a:r>
              <a:rPr lang="en-US" altLang="en-US" dirty="0" smtClean="0"/>
              <a:t>Nurses must:</a:t>
            </a:r>
          </a:p>
          <a:p>
            <a:pPr lvl="2"/>
            <a:r>
              <a:rPr lang="en-US" altLang="en-US" dirty="0" smtClean="0"/>
              <a:t>Assess their own spiritual and religious beliefs</a:t>
            </a:r>
          </a:p>
          <a:p>
            <a:pPr lvl="2"/>
            <a:r>
              <a:rPr lang="en-US" altLang="en-US" dirty="0" smtClean="0"/>
              <a:t>Remain objective and nonjudgmental</a:t>
            </a:r>
          </a:p>
          <a:p>
            <a:pPr lvl="2"/>
            <a:r>
              <a:rPr lang="en-US" altLang="en-US" dirty="0" smtClean="0"/>
              <a:t>Assess client’s spiritual and religious needs</a:t>
            </a:r>
          </a:p>
          <a:p>
            <a:pPr lvl="2"/>
            <a:r>
              <a:rPr lang="en-US" altLang="en-US" dirty="0" smtClean="0"/>
              <a:t>Be aware of and respect client’s beliefs</a:t>
            </a: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xmlns="" id="{9C3C699F-0EA6-4A21-BE87-CDB1F853645B}"/>
              </a:ext>
            </a:extLst>
          </p:cNvPr>
          <p:cNvSpPr>
            <a:spLocks noGrp="1" noChangeArrowheads="1"/>
          </p:cNvSpPr>
          <p:nvPr>
            <p:ph type="title"/>
          </p:nvPr>
        </p:nvSpPr>
        <p:spPr/>
        <p:txBody>
          <a:bodyPr/>
          <a:lstStyle/>
          <a:p>
            <a:r>
              <a:rPr lang="en-US" altLang="en-US" dirty="0" smtClean="0"/>
              <a:t>Cultural Considerations</a:t>
            </a:r>
            <a:endParaRPr lang="en-US" altLang="en-US" dirty="0"/>
          </a:p>
        </p:txBody>
      </p:sp>
      <p:sp>
        <p:nvSpPr>
          <p:cNvPr id="20483" name="Rectangle 3">
            <a:extLst>
              <a:ext uri="{FF2B5EF4-FFF2-40B4-BE49-F238E27FC236}">
                <a16:creationId xmlns:a16="http://schemas.microsoft.com/office/drawing/2014/main" xmlns="" id="{2E50020A-9267-4288-B3C5-09F1543CD9B0}"/>
              </a:ext>
            </a:extLst>
          </p:cNvPr>
          <p:cNvSpPr>
            <a:spLocks noGrp="1" noChangeArrowheads="1"/>
          </p:cNvSpPr>
          <p:nvPr>
            <p:ph type="body" idx="1"/>
          </p:nvPr>
        </p:nvSpPr>
        <p:spPr/>
        <p:txBody>
          <a:bodyPr/>
          <a:lstStyle/>
          <a:p>
            <a:r>
              <a:rPr lang="en-US" altLang="en-US" dirty="0" smtClean="0"/>
              <a:t>Cultural assessment</a:t>
            </a:r>
          </a:p>
          <a:p>
            <a:r>
              <a:rPr lang="en-US" altLang="en-US" dirty="0" smtClean="0"/>
              <a:t>Use of a translator who can retain original intent without inserting biases</a:t>
            </a:r>
          </a:p>
          <a:p>
            <a:r>
              <a:rPr lang="en-US" altLang="en-US" dirty="0" smtClean="0"/>
              <a:t>Nurse must understand differences in how various cultures communicate.</a:t>
            </a:r>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13F4B583-76A4-4FAC-BD8C-73CC7443C34D}"/>
              </a:ext>
            </a:extLst>
          </p:cNvPr>
          <p:cNvSpPr>
            <a:spLocks noGrp="1" noChangeArrowheads="1"/>
          </p:cNvSpPr>
          <p:nvPr>
            <p:ph type="title"/>
          </p:nvPr>
        </p:nvSpPr>
        <p:spPr/>
        <p:txBody>
          <a:bodyPr/>
          <a:lstStyle/>
          <a:p>
            <a:r>
              <a:rPr lang="en-US" altLang="en-US" dirty="0" smtClean="0"/>
              <a:t>Communication</a:t>
            </a:r>
            <a:endParaRPr lang="en-US" altLang="en-US" dirty="0"/>
          </a:p>
        </p:txBody>
      </p:sp>
      <p:sp>
        <p:nvSpPr>
          <p:cNvPr id="4099" name="Rectangle 3">
            <a:extLst>
              <a:ext uri="{FF2B5EF4-FFF2-40B4-BE49-F238E27FC236}">
                <a16:creationId xmlns:a16="http://schemas.microsoft.com/office/drawing/2014/main" xmlns="" id="{8A37D3BA-6A4F-454E-A8BE-323F96AA6BBE}"/>
              </a:ext>
            </a:extLst>
          </p:cNvPr>
          <p:cNvSpPr>
            <a:spLocks noGrp="1" noChangeArrowheads="1"/>
          </p:cNvSpPr>
          <p:nvPr>
            <p:ph type="body" idx="1"/>
          </p:nvPr>
        </p:nvSpPr>
        <p:spPr/>
        <p:txBody>
          <a:bodyPr/>
          <a:lstStyle/>
          <a:p>
            <a:r>
              <a:rPr lang="en-US" altLang="en-US" dirty="0" smtClean="0"/>
              <a:t>Exchange of information</a:t>
            </a:r>
          </a:p>
          <a:p>
            <a:r>
              <a:rPr lang="en-US" altLang="en-US" dirty="0" smtClean="0"/>
              <a:t>Verbal</a:t>
            </a:r>
          </a:p>
          <a:p>
            <a:pPr lvl="1"/>
            <a:r>
              <a:rPr lang="en-US" altLang="en-US" dirty="0" smtClean="0"/>
              <a:t>Content: literal words spoken</a:t>
            </a:r>
          </a:p>
          <a:p>
            <a:pPr lvl="1"/>
            <a:r>
              <a:rPr lang="en-US" altLang="en-US" dirty="0" smtClean="0"/>
              <a:t>Context: environment, circumstances, situation in which communication occurs</a:t>
            </a:r>
          </a:p>
          <a:p>
            <a:r>
              <a:rPr lang="en-US" altLang="en-US" dirty="0" smtClean="0"/>
              <a:t>Nonverbal</a:t>
            </a:r>
          </a:p>
          <a:p>
            <a:pPr lvl="1"/>
            <a:r>
              <a:rPr lang="en-US" altLang="en-US" dirty="0" smtClean="0"/>
              <a:t>Process: all messages used to give meaning, context to message</a:t>
            </a:r>
          </a:p>
          <a:p>
            <a:pPr lvl="1"/>
            <a:r>
              <a:rPr lang="en-US" altLang="en-US" dirty="0" smtClean="0"/>
              <a:t>Congruent or incongruent messages</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xmlns="" id="{9C72A881-A68C-4BD3-8FD1-78639F89FAE0}"/>
              </a:ext>
            </a:extLst>
          </p:cNvPr>
          <p:cNvSpPr>
            <a:spLocks noGrp="1" noChangeArrowheads="1"/>
          </p:cNvSpPr>
          <p:nvPr>
            <p:ph type="title"/>
          </p:nvPr>
        </p:nvSpPr>
        <p:spPr/>
        <p:txBody>
          <a:bodyPr/>
          <a:lstStyle/>
          <a:p>
            <a:r>
              <a:rPr lang="en-US" altLang="en-US" dirty="0" smtClean="0"/>
              <a:t>Question #3</a:t>
            </a:r>
            <a:endParaRPr lang="en-US" altLang="en-US" dirty="0"/>
          </a:p>
        </p:txBody>
      </p:sp>
      <p:sp>
        <p:nvSpPr>
          <p:cNvPr id="21507" name="Rectangle 3">
            <a:extLst>
              <a:ext uri="{FF2B5EF4-FFF2-40B4-BE49-F238E27FC236}">
                <a16:creationId xmlns:a16="http://schemas.microsoft.com/office/drawing/2014/main" xmlns="" id="{4DDE4474-C14D-43B0-8537-408F2681D50A}"/>
              </a:ext>
            </a:extLst>
          </p:cNvPr>
          <p:cNvSpPr>
            <a:spLocks noGrp="1" noChangeArrowheads="1"/>
          </p:cNvSpPr>
          <p:nvPr>
            <p:ph type="body" idx="1"/>
          </p:nvPr>
        </p:nvSpPr>
        <p:spPr/>
        <p:txBody>
          <a:bodyPr/>
          <a:lstStyle/>
          <a:p>
            <a:r>
              <a:rPr lang="en-US" altLang="en-US" dirty="0" smtClean="0"/>
              <a:t>Which of the following is a nontherapeutic communication technique?</a:t>
            </a:r>
          </a:p>
          <a:p>
            <a:pPr marL="457200" lvl="1" indent="0">
              <a:buNone/>
            </a:pPr>
            <a:r>
              <a:rPr lang="en-US" altLang="en-US" dirty="0" smtClean="0"/>
              <a:t>A. Reassuring</a:t>
            </a:r>
          </a:p>
          <a:p>
            <a:pPr marL="457200" lvl="1" indent="0">
              <a:buNone/>
            </a:pPr>
            <a:r>
              <a:rPr lang="en-US" altLang="en-US" dirty="0" smtClean="0"/>
              <a:t>B. Reflecting</a:t>
            </a:r>
          </a:p>
          <a:p>
            <a:pPr marL="457200" lvl="1" indent="0">
              <a:buNone/>
            </a:pPr>
            <a:r>
              <a:rPr lang="en-US" altLang="en-US" dirty="0" smtClean="0"/>
              <a:t>C. Focusing</a:t>
            </a:r>
          </a:p>
          <a:p>
            <a:pPr marL="457200" lvl="1" indent="0">
              <a:buNone/>
            </a:pPr>
            <a:r>
              <a:rPr lang="en-US" altLang="en-US" dirty="0" smtClean="0"/>
              <a:t>D. Exploring</a:t>
            </a:r>
            <a:endParaRPr lang="en-US"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xmlns="" id="{60B00F79-3F5A-4253-BAC3-AB9DF35CF84B}"/>
              </a:ext>
            </a:extLst>
          </p:cNvPr>
          <p:cNvSpPr>
            <a:spLocks noGrp="1" noChangeArrowheads="1"/>
          </p:cNvSpPr>
          <p:nvPr>
            <p:ph type="title"/>
          </p:nvPr>
        </p:nvSpPr>
        <p:spPr/>
        <p:txBody>
          <a:bodyPr/>
          <a:lstStyle/>
          <a:p>
            <a:r>
              <a:rPr lang="en-US" altLang="en-US" dirty="0" smtClean="0"/>
              <a:t>Answer </a:t>
            </a:r>
            <a:r>
              <a:rPr lang="en-US" dirty="0" smtClean="0"/>
              <a:t>to Question #3</a:t>
            </a:r>
            <a:endParaRPr lang="en-US" altLang="en-US" dirty="0"/>
          </a:p>
        </p:txBody>
      </p:sp>
      <p:sp>
        <p:nvSpPr>
          <p:cNvPr id="359427" name="Rectangle 3">
            <a:extLst>
              <a:ext uri="{FF2B5EF4-FFF2-40B4-BE49-F238E27FC236}">
                <a16:creationId xmlns:a16="http://schemas.microsoft.com/office/drawing/2014/main" xmlns="" id="{B24CB298-05E3-4BDB-9D35-B4607431C7A0}"/>
              </a:ext>
            </a:extLst>
          </p:cNvPr>
          <p:cNvSpPr>
            <a:spLocks noGrp="1" noChangeArrowheads="1"/>
          </p:cNvSpPr>
          <p:nvPr>
            <p:ph type="body" idx="1"/>
          </p:nvPr>
        </p:nvSpPr>
        <p:spPr/>
        <p:txBody>
          <a:bodyPr/>
          <a:lstStyle/>
          <a:p>
            <a:r>
              <a:rPr lang="en-US" dirty="0" smtClean="0"/>
              <a:t>A. Reassuring</a:t>
            </a:r>
          </a:p>
          <a:p>
            <a:r>
              <a:rPr lang="en-US" dirty="0" smtClean="0"/>
              <a:t>Rationale: Reassuring is a nontherapeutic technique  because it attempts to dispel the patient’s feelings.</a:t>
            </a:r>
          </a:p>
          <a:p>
            <a:pPr lvl="1"/>
            <a:r>
              <a:rPr lang="en-US" dirty="0" smtClean="0"/>
              <a:t>Reflecting, focusing, and exploring are examples of therapeutic communication techniques.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EC16E164-8866-40C6-996D-CCAE985D2761}"/>
              </a:ext>
            </a:extLst>
          </p:cNvPr>
          <p:cNvSpPr>
            <a:spLocks noGrp="1" noChangeArrowheads="1"/>
          </p:cNvSpPr>
          <p:nvPr>
            <p:ph type="title"/>
          </p:nvPr>
        </p:nvSpPr>
        <p:spPr/>
        <p:txBody>
          <a:bodyPr/>
          <a:lstStyle/>
          <a:p>
            <a:r>
              <a:rPr lang="en-US" altLang="en-US" dirty="0" smtClean="0"/>
              <a:t>Therapeutic Communication Session #1</a:t>
            </a:r>
            <a:endParaRPr lang="en-US" altLang="en-US" dirty="0"/>
          </a:p>
        </p:txBody>
      </p:sp>
      <p:sp>
        <p:nvSpPr>
          <p:cNvPr id="23555" name="Rectangle 3">
            <a:extLst>
              <a:ext uri="{FF2B5EF4-FFF2-40B4-BE49-F238E27FC236}">
                <a16:creationId xmlns:a16="http://schemas.microsoft.com/office/drawing/2014/main" xmlns="" id="{4350697B-A4B7-4BD6-8CDF-E1D52BF3EB4B}"/>
              </a:ext>
            </a:extLst>
          </p:cNvPr>
          <p:cNvSpPr>
            <a:spLocks noGrp="1" noChangeArrowheads="1"/>
          </p:cNvSpPr>
          <p:nvPr>
            <p:ph type="body" idx="1"/>
          </p:nvPr>
        </p:nvSpPr>
        <p:spPr/>
        <p:txBody>
          <a:bodyPr/>
          <a:lstStyle/>
          <a:p>
            <a:r>
              <a:rPr lang="en-US" altLang="en-US" sz="2000" dirty="0" smtClean="0"/>
              <a:t>Goals</a:t>
            </a:r>
          </a:p>
          <a:p>
            <a:pPr lvl="1"/>
            <a:r>
              <a:rPr lang="en-US" altLang="en-US" sz="2000" dirty="0" smtClean="0"/>
              <a:t>Establishing rapport</a:t>
            </a:r>
          </a:p>
          <a:p>
            <a:pPr lvl="1"/>
            <a:r>
              <a:rPr lang="en-US" altLang="en-US" sz="2000" dirty="0" smtClean="0"/>
              <a:t>Actively listening</a:t>
            </a:r>
          </a:p>
          <a:p>
            <a:pPr lvl="1"/>
            <a:r>
              <a:rPr lang="en-US" altLang="en-US" sz="2000" dirty="0" smtClean="0"/>
              <a:t>Gaining in-depth understanding of client’s perception of issue</a:t>
            </a:r>
          </a:p>
          <a:p>
            <a:pPr lvl="1"/>
            <a:r>
              <a:rPr lang="en-US" altLang="en-US" sz="2000" dirty="0" smtClean="0"/>
              <a:t>Being empathetic</a:t>
            </a:r>
          </a:p>
          <a:p>
            <a:pPr lvl="1"/>
            <a:r>
              <a:rPr lang="en-US" altLang="en-US" sz="2000" dirty="0" smtClean="0"/>
              <a:t>Exploring client’s thoughts and feelings</a:t>
            </a:r>
          </a:p>
          <a:p>
            <a:pPr lvl="1"/>
            <a:r>
              <a:rPr lang="en-US" altLang="en-US" sz="2000" dirty="0" smtClean="0"/>
              <a:t>Facilitating client’s expression of thoughts and feelings</a:t>
            </a:r>
          </a:p>
          <a:p>
            <a:pPr lvl="1"/>
            <a:r>
              <a:rPr lang="en-US" altLang="en-US" sz="2000" dirty="0" smtClean="0"/>
              <a:t>Guiding client in developing problem-solving skills</a:t>
            </a:r>
          </a:p>
          <a:p>
            <a:pPr lvl="1"/>
            <a:r>
              <a:rPr lang="en-US" altLang="en-US" sz="2000" dirty="0" smtClean="0"/>
              <a:t>Promoting client’s evaluation of solutions</a:t>
            </a:r>
            <a:endParaRPr lang="en-US" alt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xmlns="" id="{A03C3D3C-A7A1-4250-99AD-5DEAE5B17A0A}"/>
              </a:ext>
            </a:extLst>
          </p:cNvPr>
          <p:cNvSpPr>
            <a:spLocks noGrp="1" noChangeArrowheads="1"/>
          </p:cNvSpPr>
          <p:nvPr>
            <p:ph type="title"/>
          </p:nvPr>
        </p:nvSpPr>
        <p:spPr/>
        <p:txBody>
          <a:bodyPr/>
          <a:lstStyle/>
          <a:p>
            <a:r>
              <a:rPr lang="en-US" altLang="en-US" dirty="0" smtClean="0"/>
              <a:t>Therapeutic Communication Session #2</a:t>
            </a:r>
            <a:endParaRPr lang="en-US" altLang="en-US" dirty="0"/>
          </a:p>
        </p:txBody>
      </p:sp>
      <p:sp>
        <p:nvSpPr>
          <p:cNvPr id="24579" name="Rectangle 3">
            <a:extLst>
              <a:ext uri="{FF2B5EF4-FFF2-40B4-BE49-F238E27FC236}">
                <a16:creationId xmlns:a16="http://schemas.microsoft.com/office/drawing/2014/main" xmlns="" id="{ADA3BCA1-7FC5-42EE-98AB-F0BE9AFBDA15}"/>
              </a:ext>
            </a:extLst>
          </p:cNvPr>
          <p:cNvSpPr>
            <a:spLocks noGrp="1" noChangeArrowheads="1"/>
          </p:cNvSpPr>
          <p:nvPr>
            <p:ph type="body" idx="1"/>
          </p:nvPr>
        </p:nvSpPr>
        <p:spPr/>
        <p:txBody>
          <a:bodyPr/>
          <a:lstStyle/>
          <a:p>
            <a:r>
              <a:rPr lang="en-US" altLang="en-US" dirty="0" smtClean="0"/>
              <a:t>Initiation of session</a:t>
            </a:r>
          </a:p>
          <a:p>
            <a:pPr lvl="1"/>
            <a:r>
              <a:rPr lang="en-US" altLang="en-US" dirty="0" smtClean="0"/>
              <a:t>Introduction</a:t>
            </a:r>
          </a:p>
          <a:p>
            <a:pPr lvl="1"/>
            <a:r>
              <a:rPr lang="en-US" altLang="en-US" dirty="0" smtClean="0"/>
              <a:t>Establishment of contract for relationship</a:t>
            </a:r>
          </a:p>
          <a:p>
            <a:pPr lvl="1"/>
            <a:r>
              <a:rPr lang="en-US" altLang="en-US" dirty="0" smtClean="0"/>
              <a:t>Learning how client prefers to be addressed</a:t>
            </a:r>
          </a:p>
          <a:p>
            <a:pPr lvl="1"/>
            <a:r>
              <a:rPr lang="en-US" altLang="en-US" dirty="0" smtClean="0"/>
              <a:t>Identification of major concern</a:t>
            </a:r>
          </a:p>
          <a:p>
            <a:pPr lvl="2"/>
            <a:r>
              <a:rPr lang="en-US" altLang="en-US" dirty="0" smtClean="0"/>
              <a:t>Nondirective role (broad openings, open-ended questions)</a:t>
            </a:r>
          </a:p>
          <a:p>
            <a:pPr lvl="2"/>
            <a:r>
              <a:rPr lang="en-US" altLang="en-US" dirty="0" smtClean="0"/>
              <a:t>Directive role (direct yes-or-no questions; usually for clients with suicidal thoughts, in crisis, or who are out of touch with reality)</a:t>
            </a:r>
            <a:endParaRPr lang="en-US"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813C0EA7-5C04-4AD7-9928-75FE353E3E58}"/>
              </a:ext>
            </a:extLst>
          </p:cNvPr>
          <p:cNvSpPr>
            <a:spLocks noGrp="1" noChangeArrowheads="1"/>
          </p:cNvSpPr>
          <p:nvPr>
            <p:ph type="title"/>
          </p:nvPr>
        </p:nvSpPr>
        <p:spPr/>
        <p:txBody>
          <a:bodyPr/>
          <a:lstStyle/>
          <a:p>
            <a:r>
              <a:rPr lang="en-US" altLang="en-US" dirty="0" smtClean="0"/>
              <a:t>Therapeutic Communication Session #3</a:t>
            </a:r>
            <a:endParaRPr lang="en-US" altLang="en-US" dirty="0"/>
          </a:p>
        </p:txBody>
      </p:sp>
      <p:sp>
        <p:nvSpPr>
          <p:cNvPr id="25603" name="Rectangle 3">
            <a:extLst>
              <a:ext uri="{FF2B5EF4-FFF2-40B4-BE49-F238E27FC236}">
                <a16:creationId xmlns:a16="http://schemas.microsoft.com/office/drawing/2014/main" xmlns="" id="{57B1EBA4-BA90-4E41-BDCA-666FB8951B12}"/>
              </a:ext>
            </a:extLst>
          </p:cNvPr>
          <p:cNvSpPr>
            <a:spLocks noGrp="1" noChangeArrowheads="1"/>
          </p:cNvSpPr>
          <p:nvPr>
            <p:ph type="body" idx="1"/>
          </p:nvPr>
        </p:nvSpPr>
        <p:spPr/>
        <p:txBody>
          <a:bodyPr/>
          <a:lstStyle/>
          <a:p>
            <a:r>
              <a:rPr lang="en-US" altLang="en-US" dirty="0" smtClean="0"/>
              <a:t>Open-ended versus yes-or-no questions</a:t>
            </a:r>
          </a:p>
          <a:p>
            <a:r>
              <a:rPr lang="en-US" altLang="en-US" dirty="0" smtClean="0"/>
              <a:t>Proper phrasing of questions</a:t>
            </a:r>
          </a:p>
          <a:p>
            <a:pPr lvl="1"/>
            <a:r>
              <a:rPr lang="en-US" altLang="en-US" dirty="0" smtClean="0"/>
              <a:t>Using “think” versus “feel”</a:t>
            </a:r>
          </a:p>
          <a:p>
            <a:r>
              <a:rPr lang="en-US" altLang="en-US" dirty="0" smtClean="0"/>
              <a:t>Active listening skills, asking many open-ended questions, building on client’s responses </a:t>
            </a:r>
          </a:p>
          <a:p>
            <a:r>
              <a:rPr lang="en-US" altLang="en-US" dirty="0" smtClean="0"/>
              <a:t>Techniques include clarification and placing an event in time or sequence.</a:t>
            </a:r>
            <a:endParaRPr lang="en-US"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813C0EA7-5C04-4AD7-9928-75FE353E3E58}"/>
              </a:ext>
            </a:extLst>
          </p:cNvPr>
          <p:cNvSpPr>
            <a:spLocks noGrp="1" noChangeArrowheads="1"/>
          </p:cNvSpPr>
          <p:nvPr>
            <p:ph type="title"/>
          </p:nvPr>
        </p:nvSpPr>
        <p:spPr/>
        <p:txBody>
          <a:bodyPr/>
          <a:lstStyle/>
          <a:p>
            <a:r>
              <a:rPr lang="en-US" altLang="en-US" dirty="0" smtClean="0"/>
              <a:t>Therapeutic Communication Session #4</a:t>
            </a:r>
            <a:endParaRPr lang="en-US" altLang="en-US" dirty="0"/>
          </a:p>
        </p:txBody>
      </p:sp>
      <p:sp>
        <p:nvSpPr>
          <p:cNvPr id="25603" name="Rectangle 3">
            <a:extLst>
              <a:ext uri="{FF2B5EF4-FFF2-40B4-BE49-F238E27FC236}">
                <a16:creationId xmlns:a16="http://schemas.microsoft.com/office/drawing/2014/main" xmlns="" id="{57B1EBA4-BA90-4E41-BDCA-666FB8951B12}"/>
              </a:ext>
            </a:extLst>
          </p:cNvPr>
          <p:cNvSpPr>
            <a:spLocks noGrp="1" noChangeArrowheads="1"/>
          </p:cNvSpPr>
          <p:nvPr>
            <p:ph type="body" idx="1"/>
          </p:nvPr>
        </p:nvSpPr>
        <p:spPr/>
        <p:txBody>
          <a:bodyPr/>
          <a:lstStyle/>
          <a:p>
            <a:r>
              <a:rPr lang="en-US" altLang="en-US" dirty="0" smtClean="0"/>
              <a:t>Asking for clarification</a:t>
            </a:r>
          </a:p>
          <a:p>
            <a:r>
              <a:rPr lang="en-US" altLang="en-US" dirty="0" smtClean="0"/>
              <a:t>Addressing client’s avoidance of anxiety-producing topic</a:t>
            </a:r>
          </a:p>
          <a:p>
            <a:r>
              <a:rPr lang="en-US" altLang="en-US" dirty="0" smtClean="0"/>
              <a:t>Guiding the client in problem-solving and change</a:t>
            </a:r>
          </a:p>
          <a:p>
            <a:pPr lvl="1"/>
            <a:r>
              <a:rPr lang="en-US" altLang="en-US" dirty="0" smtClean="0"/>
              <a:t>Help the client explore possibilities</a:t>
            </a:r>
          </a:p>
          <a:p>
            <a:pPr lvl="1"/>
            <a:r>
              <a:rPr lang="en-US" altLang="en-US" dirty="0" smtClean="0"/>
              <a:t>Client’s participation is key</a:t>
            </a:r>
          </a:p>
          <a:p>
            <a:pPr lvl="1"/>
            <a:r>
              <a:rPr lang="en-US" altLang="en-US" dirty="0" smtClean="0"/>
              <a:t>Avoid inserting own beliefs </a:t>
            </a:r>
            <a:endParaRPr lang="en-US" altLang="en-US" dirty="0"/>
          </a:p>
        </p:txBody>
      </p:sp>
    </p:spTree>
    <p:extLst>
      <p:ext uri="{BB962C8B-B14F-4D97-AF65-F5344CB8AC3E}">
        <p14:creationId xmlns:p14="http://schemas.microsoft.com/office/powerpoint/2010/main" val="2831746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xmlns="" id="{FBA4DC56-DE95-44AD-92B4-21B195BA6312}"/>
              </a:ext>
            </a:extLst>
          </p:cNvPr>
          <p:cNvSpPr>
            <a:spLocks noGrp="1" noChangeArrowheads="1"/>
          </p:cNvSpPr>
          <p:nvPr>
            <p:ph type="title"/>
          </p:nvPr>
        </p:nvSpPr>
        <p:spPr/>
        <p:txBody>
          <a:bodyPr/>
          <a:lstStyle/>
          <a:p>
            <a:r>
              <a:rPr lang="en-US" altLang="en-US" dirty="0" smtClean="0"/>
              <a:t>Assertive Communication</a:t>
            </a:r>
            <a:endParaRPr lang="en-US" altLang="en-US" dirty="0"/>
          </a:p>
        </p:txBody>
      </p:sp>
      <p:sp>
        <p:nvSpPr>
          <p:cNvPr id="26627" name="Rectangle 3">
            <a:extLst>
              <a:ext uri="{FF2B5EF4-FFF2-40B4-BE49-F238E27FC236}">
                <a16:creationId xmlns:a16="http://schemas.microsoft.com/office/drawing/2014/main" xmlns="" id="{B01FE87B-6700-438F-9B38-09541A7052BE}"/>
              </a:ext>
            </a:extLst>
          </p:cNvPr>
          <p:cNvSpPr>
            <a:spLocks noGrp="1" noChangeArrowheads="1"/>
          </p:cNvSpPr>
          <p:nvPr>
            <p:ph type="body" idx="1"/>
          </p:nvPr>
        </p:nvSpPr>
        <p:spPr/>
        <p:txBody>
          <a:bodyPr/>
          <a:lstStyle/>
          <a:p>
            <a:r>
              <a:rPr lang="en-US" altLang="en-US" dirty="0" smtClean="0"/>
              <a:t>Expression of positive and negative feelings/ideas in an open, honest, direct way</a:t>
            </a:r>
          </a:p>
          <a:p>
            <a:pPr lvl="1"/>
            <a:r>
              <a:rPr lang="en-US" altLang="en-US" dirty="0" smtClean="0"/>
              <a:t>Calm, specific, factual statements</a:t>
            </a:r>
          </a:p>
          <a:p>
            <a:pPr lvl="1"/>
            <a:r>
              <a:rPr lang="en-US" altLang="en-US" dirty="0" smtClean="0"/>
              <a:t>Focus on “I” statements</a:t>
            </a:r>
          </a:p>
          <a:p>
            <a:r>
              <a:rPr lang="en-US" altLang="en-US" dirty="0" smtClean="0"/>
              <a:t>Possible responses</a:t>
            </a:r>
          </a:p>
          <a:p>
            <a:pPr lvl="1"/>
            <a:r>
              <a:rPr lang="en-US" altLang="en-US" dirty="0" smtClean="0"/>
              <a:t>Aggressive</a:t>
            </a:r>
          </a:p>
          <a:p>
            <a:pPr lvl="1"/>
            <a:r>
              <a:rPr lang="en-US" altLang="en-US" dirty="0" smtClean="0"/>
              <a:t>Passive</a:t>
            </a:r>
            <a:r>
              <a:rPr lang="en-IN" dirty="0" smtClean="0"/>
              <a:t>–</a:t>
            </a:r>
            <a:r>
              <a:rPr lang="en-US" altLang="en-US" dirty="0" smtClean="0"/>
              <a:t>aggressive</a:t>
            </a:r>
          </a:p>
          <a:p>
            <a:pPr lvl="1"/>
            <a:r>
              <a:rPr lang="en-US" altLang="en-US" dirty="0" smtClean="0"/>
              <a:t>Passive</a:t>
            </a:r>
          </a:p>
          <a:p>
            <a:pPr lvl="1"/>
            <a:r>
              <a:rPr lang="en-US" altLang="en-US" dirty="0" smtClean="0"/>
              <a:t>Assertive</a:t>
            </a:r>
          </a:p>
          <a:p>
            <a:r>
              <a:rPr lang="en-US" altLang="en-US" dirty="0" smtClean="0"/>
              <a:t>Broken record technique</a:t>
            </a:r>
          </a:p>
          <a:p>
            <a:r>
              <a:rPr lang="en-US" altLang="en-US" dirty="0" smtClean="0"/>
              <a:t>Rehearsing responses</a:t>
            </a:r>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211B698B-7625-4A6C-8F00-64AE4441486E}"/>
              </a:ext>
            </a:extLst>
          </p:cNvPr>
          <p:cNvSpPr>
            <a:spLocks noGrp="1" noChangeArrowheads="1"/>
          </p:cNvSpPr>
          <p:nvPr>
            <p:ph type="title"/>
          </p:nvPr>
        </p:nvSpPr>
        <p:spPr/>
        <p:txBody>
          <a:bodyPr/>
          <a:lstStyle/>
          <a:p>
            <a:r>
              <a:rPr lang="en-US" altLang="en-US" dirty="0" smtClean="0"/>
              <a:t>Community-Based Care </a:t>
            </a:r>
            <a:endParaRPr lang="en-US" altLang="en-US" dirty="0"/>
          </a:p>
        </p:txBody>
      </p:sp>
      <p:sp>
        <p:nvSpPr>
          <p:cNvPr id="27651" name="Rectangle 3">
            <a:extLst>
              <a:ext uri="{FF2B5EF4-FFF2-40B4-BE49-F238E27FC236}">
                <a16:creationId xmlns:a16="http://schemas.microsoft.com/office/drawing/2014/main" xmlns="" id="{D245CC33-FBD9-49E7-8CE3-2EF302B898C8}"/>
              </a:ext>
            </a:extLst>
          </p:cNvPr>
          <p:cNvSpPr>
            <a:spLocks noGrp="1" noChangeArrowheads="1"/>
          </p:cNvSpPr>
          <p:nvPr>
            <p:ph type="body" idx="1"/>
          </p:nvPr>
        </p:nvSpPr>
        <p:spPr/>
        <p:txBody>
          <a:bodyPr/>
          <a:lstStyle/>
          <a:p>
            <a:r>
              <a:rPr lang="en-US" altLang="en-US" dirty="0" smtClean="0"/>
              <a:t>Nurses increasingly caring for high-risk clients in homes; families becoming more responsible for primary prevention</a:t>
            </a:r>
          </a:p>
          <a:p>
            <a:r>
              <a:rPr lang="en-US" altLang="en-US" dirty="0" smtClean="0"/>
              <a:t>Therapeutic communication techniques and skills essential for caring for patients in the community</a:t>
            </a:r>
          </a:p>
          <a:p>
            <a:r>
              <a:rPr lang="en-US" altLang="en-US" dirty="0" smtClean="0"/>
              <a:t>Increased self-awareness, knowledge needed about cultural differences; sensitivity to beliefs, behaviors, feelings of others</a:t>
            </a:r>
          </a:p>
          <a:p>
            <a:r>
              <a:rPr lang="en-US" altLang="en-US" dirty="0" smtClean="0"/>
              <a:t>Collaboration with client and family as well as other health care providers</a:t>
            </a:r>
            <a:endParaRPr lang="en-US"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xmlns="" id="{C264856B-D757-486D-8202-BD2F227D4C91}"/>
              </a:ext>
            </a:extLst>
          </p:cNvPr>
          <p:cNvSpPr>
            <a:spLocks noGrp="1" noChangeArrowheads="1"/>
          </p:cNvSpPr>
          <p:nvPr>
            <p:ph type="title"/>
          </p:nvPr>
        </p:nvSpPr>
        <p:spPr/>
        <p:txBody>
          <a:bodyPr/>
          <a:lstStyle/>
          <a:p>
            <a:r>
              <a:rPr lang="en-US" altLang="en-US" dirty="0" smtClean="0"/>
              <a:t>Question #4</a:t>
            </a:r>
            <a:endParaRPr lang="en-US" altLang="en-US" dirty="0"/>
          </a:p>
        </p:txBody>
      </p:sp>
      <p:sp>
        <p:nvSpPr>
          <p:cNvPr id="28675" name="Rectangle 3">
            <a:extLst>
              <a:ext uri="{FF2B5EF4-FFF2-40B4-BE49-F238E27FC236}">
                <a16:creationId xmlns:a16="http://schemas.microsoft.com/office/drawing/2014/main" xmlns="" id="{1FE71B18-D5CB-41B6-BEA1-1FF84E6F8BD1}"/>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Assertive communication focuses on identifying negative feelings.</a:t>
            </a:r>
            <a:endParaRPr lang="en-US"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A5A7D686-FC55-4AC4-9D9F-C276D820FAF5}"/>
              </a:ext>
            </a:extLst>
          </p:cNvPr>
          <p:cNvSpPr>
            <a:spLocks noGrp="1" noChangeArrowheads="1"/>
          </p:cNvSpPr>
          <p:nvPr>
            <p:ph type="title"/>
          </p:nvPr>
        </p:nvSpPr>
        <p:spPr/>
        <p:txBody>
          <a:bodyPr/>
          <a:lstStyle/>
          <a:p>
            <a:r>
              <a:rPr lang="en-US" altLang="en-US" dirty="0" smtClean="0"/>
              <a:t>Answer </a:t>
            </a:r>
            <a:r>
              <a:rPr lang="en-US" dirty="0" smtClean="0"/>
              <a:t>to Question #4</a:t>
            </a:r>
            <a:endParaRPr lang="en-US" altLang="en-US" dirty="0"/>
          </a:p>
        </p:txBody>
      </p:sp>
      <p:sp>
        <p:nvSpPr>
          <p:cNvPr id="29699" name="Rectangle 3">
            <a:extLst>
              <a:ext uri="{FF2B5EF4-FFF2-40B4-BE49-F238E27FC236}">
                <a16:creationId xmlns:a16="http://schemas.microsoft.com/office/drawing/2014/main" xmlns="" id="{C3DFBBD9-A200-4EC9-AA6D-E20876B721A0}"/>
              </a:ext>
            </a:extLst>
          </p:cNvPr>
          <p:cNvSpPr>
            <a:spLocks noGrp="1" noChangeArrowheads="1"/>
          </p:cNvSpPr>
          <p:nvPr>
            <p:ph type="body" idx="1"/>
          </p:nvPr>
        </p:nvSpPr>
        <p:spPr/>
        <p:txBody>
          <a:bodyPr/>
          <a:lstStyle/>
          <a:p>
            <a:r>
              <a:rPr lang="en-US" altLang="en-US" dirty="0" smtClean="0"/>
              <a:t>False</a:t>
            </a:r>
          </a:p>
          <a:p>
            <a:r>
              <a:rPr lang="en-US" altLang="en-US" dirty="0" smtClean="0"/>
              <a:t>Rationale: Assertive communication focuses on the expression of positive and negative feelings or ideas in an open, honest, direct manner.</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E8476D7E-C1D9-4CA7-9EEC-90FE01B84680}"/>
              </a:ext>
            </a:extLst>
          </p:cNvPr>
          <p:cNvSpPr>
            <a:spLocks noGrp="1" noChangeArrowheads="1"/>
          </p:cNvSpPr>
          <p:nvPr>
            <p:ph type="title"/>
          </p:nvPr>
        </p:nvSpPr>
        <p:spPr/>
        <p:txBody>
          <a:bodyPr/>
          <a:lstStyle/>
          <a:p>
            <a:r>
              <a:rPr lang="en-US" altLang="en-US" dirty="0" smtClean="0"/>
              <a:t>Therapeutic Communication #1</a:t>
            </a:r>
            <a:endParaRPr lang="en-US" altLang="en-US" dirty="0"/>
          </a:p>
        </p:txBody>
      </p:sp>
      <p:sp>
        <p:nvSpPr>
          <p:cNvPr id="5123" name="Rectangle 3">
            <a:extLst>
              <a:ext uri="{FF2B5EF4-FFF2-40B4-BE49-F238E27FC236}">
                <a16:creationId xmlns:a16="http://schemas.microsoft.com/office/drawing/2014/main" xmlns="" id="{3E639F04-4C8B-4A9D-A951-BC5BA22BE9C6}"/>
              </a:ext>
            </a:extLst>
          </p:cNvPr>
          <p:cNvSpPr>
            <a:spLocks noGrp="1" noChangeArrowheads="1"/>
          </p:cNvSpPr>
          <p:nvPr>
            <p:ph type="body" idx="1"/>
          </p:nvPr>
        </p:nvSpPr>
        <p:spPr/>
        <p:txBody>
          <a:bodyPr/>
          <a:lstStyle/>
          <a:p>
            <a:r>
              <a:rPr lang="en-US" altLang="en-US" dirty="0" smtClean="0"/>
              <a:t>Interpersonal interactions; focus on client’s needs</a:t>
            </a:r>
          </a:p>
          <a:p>
            <a:r>
              <a:rPr lang="en-US" altLang="en-US" dirty="0" smtClean="0"/>
              <a:t>Need for privacy</a:t>
            </a:r>
          </a:p>
          <a:p>
            <a:r>
              <a:rPr lang="en-US" altLang="en-US" dirty="0" smtClean="0"/>
              <a:t>Encompasses goals that facilitate the nursing process</a:t>
            </a:r>
          </a:p>
          <a:p>
            <a:r>
              <a:rPr lang="en-US" altLang="en-US" dirty="0" smtClean="0"/>
              <a:t>Needed to effectively meet the standards of client care</a:t>
            </a:r>
            <a:endParaRPr lang="en-US"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xmlns="" id="{1F319A51-8A27-471E-AD83-E7F1C459443F}"/>
              </a:ext>
            </a:extLst>
          </p:cNvPr>
          <p:cNvSpPr>
            <a:spLocks noGrp="1" noChangeArrowheads="1"/>
          </p:cNvSpPr>
          <p:nvPr>
            <p:ph type="title"/>
          </p:nvPr>
        </p:nvSpPr>
        <p:spPr/>
        <p:txBody>
          <a:bodyPr/>
          <a:lstStyle/>
          <a:p>
            <a:r>
              <a:rPr lang="en-US" altLang="en-US" dirty="0" smtClean="0"/>
              <a:t>Self-Awareness Issues </a:t>
            </a:r>
            <a:endParaRPr lang="en-US" altLang="en-US" dirty="0"/>
          </a:p>
        </p:txBody>
      </p:sp>
      <p:sp>
        <p:nvSpPr>
          <p:cNvPr id="30723" name="Rectangle 3">
            <a:extLst>
              <a:ext uri="{FF2B5EF4-FFF2-40B4-BE49-F238E27FC236}">
                <a16:creationId xmlns:a16="http://schemas.microsoft.com/office/drawing/2014/main" xmlns="" id="{14A726B6-989C-4D58-B6EE-DF7C553F8FD8}"/>
              </a:ext>
            </a:extLst>
          </p:cNvPr>
          <p:cNvSpPr>
            <a:spLocks noGrp="1" noChangeArrowheads="1"/>
          </p:cNvSpPr>
          <p:nvPr>
            <p:ph type="body" idx="1"/>
          </p:nvPr>
        </p:nvSpPr>
        <p:spPr/>
        <p:txBody>
          <a:bodyPr/>
          <a:lstStyle/>
          <a:p>
            <a:r>
              <a:rPr lang="en-US" altLang="en-US" dirty="0" smtClean="0"/>
              <a:t>Nonverbal communication: as important as verbal</a:t>
            </a:r>
          </a:p>
          <a:p>
            <a:r>
              <a:rPr lang="en-US" altLang="en-US" dirty="0" smtClean="0"/>
              <a:t>Awareness of own communication is the first step toward improving communication.</a:t>
            </a:r>
          </a:p>
          <a:p>
            <a:pPr lvl="1"/>
            <a:r>
              <a:rPr lang="en-US" altLang="en-US" dirty="0" smtClean="0"/>
              <a:t>Ask for feedback from colleagues.</a:t>
            </a:r>
          </a:p>
          <a:p>
            <a:pPr lvl="1"/>
            <a:r>
              <a:rPr lang="en-US" altLang="en-US" dirty="0" smtClean="0"/>
              <a:t>Examine own communication skills.</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2C64A308-D1B3-4397-B92E-8F617EBAF072}"/>
              </a:ext>
            </a:extLst>
          </p:cNvPr>
          <p:cNvSpPr>
            <a:spLocks noGrp="1" noChangeArrowheads="1"/>
          </p:cNvSpPr>
          <p:nvPr>
            <p:ph type="title"/>
          </p:nvPr>
        </p:nvSpPr>
        <p:spPr/>
        <p:txBody>
          <a:bodyPr/>
          <a:lstStyle/>
          <a:p>
            <a:r>
              <a:rPr lang="en-US" altLang="en-US" dirty="0" smtClean="0"/>
              <a:t>Therapeutic Communication #2</a:t>
            </a:r>
            <a:endParaRPr lang="en-US" altLang="en-US" dirty="0"/>
          </a:p>
        </p:txBody>
      </p:sp>
      <p:sp>
        <p:nvSpPr>
          <p:cNvPr id="6147" name="Rectangle 3">
            <a:extLst>
              <a:ext uri="{FF2B5EF4-FFF2-40B4-BE49-F238E27FC236}">
                <a16:creationId xmlns:a16="http://schemas.microsoft.com/office/drawing/2014/main" xmlns="" id="{9F3C43E6-C233-4A7E-B7F7-B7B62875F19F}"/>
              </a:ext>
            </a:extLst>
          </p:cNvPr>
          <p:cNvSpPr>
            <a:spLocks noGrp="1" noChangeArrowheads="1"/>
          </p:cNvSpPr>
          <p:nvPr>
            <p:ph type="body" idx="1"/>
          </p:nvPr>
        </p:nvSpPr>
        <p:spPr/>
        <p:txBody>
          <a:bodyPr/>
          <a:lstStyle/>
          <a:p>
            <a:r>
              <a:rPr lang="en-US" altLang="en-US" dirty="0" smtClean="0"/>
              <a:t>Goals of therapeutic communication</a:t>
            </a:r>
          </a:p>
          <a:p>
            <a:pPr lvl="1"/>
            <a:r>
              <a:rPr lang="en-US" altLang="en-US" dirty="0" smtClean="0"/>
              <a:t>Establish therapeutic nurse</a:t>
            </a:r>
            <a:r>
              <a:rPr lang="en-IN" dirty="0" smtClean="0"/>
              <a:t>–client </a:t>
            </a:r>
            <a:r>
              <a:rPr lang="en-US" altLang="en-US" dirty="0" smtClean="0"/>
              <a:t>relationship.</a:t>
            </a:r>
          </a:p>
          <a:p>
            <a:pPr lvl="1"/>
            <a:r>
              <a:rPr lang="en-US" altLang="en-US" dirty="0" smtClean="0"/>
              <a:t>Identify the most important client concern; assess client’s perceptions.</a:t>
            </a:r>
          </a:p>
          <a:p>
            <a:pPr lvl="1"/>
            <a:r>
              <a:rPr lang="en-US" altLang="en-US" dirty="0" smtClean="0"/>
              <a:t>Facilitate client’s expression of emotions.</a:t>
            </a:r>
          </a:p>
          <a:p>
            <a:pPr lvl="1"/>
            <a:r>
              <a:rPr lang="en-US" altLang="en-US" dirty="0" smtClean="0"/>
              <a:t>Teach client and family the necessary self-care skills.</a:t>
            </a:r>
          </a:p>
          <a:p>
            <a:pPr lvl="1"/>
            <a:r>
              <a:rPr lang="en-US" altLang="en-US" dirty="0" smtClean="0"/>
              <a:t>Recognize client’s needs.</a:t>
            </a:r>
          </a:p>
          <a:p>
            <a:pPr lvl="1"/>
            <a:r>
              <a:rPr lang="en-US" altLang="en-US" dirty="0" smtClean="0"/>
              <a:t>Implement interventions to address client’s needs.</a:t>
            </a:r>
          </a:p>
          <a:p>
            <a:pPr lvl="1"/>
            <a:r>
              <a:rPr lang="en-US" altLang="en-US" dirty="0" smtClean="0"/>
              <a:t>Guide client toward acceptable solutions.</a:t>
            </a: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E66DB84B-D65F-483B-B3A2-076A893F55EC}"/>
              </a:ext>
            </a:extLst>
          </p:cNvPr>
          <p:cNvSpPr>
            <a:spLocks noGrp="1"/>
          </p:cNvSpPr>
          <p:nvPr>
            <p:ph type="title"/>
          </p:nvPr>
        </p:nvSpPr>
        <p:spPr/>
        <p:txBody>
          <a:bodyPr/>
          <a:lstStyle/>
          <a:p>
            <a:r>
              <a:rPr lang="en-US" altLang="en-US" dirty="0" smtClean="0"/>
              <a:t>Therapeutic Communication #3</a:t>
            </a:r>
            <a:endParaRPr lang="en-US" dirty="0"/>
          </a:p>
        </p:txBody>
      </p:sp>
      <p:sp>
        <p:nvSpPr>
          <p:cNvPr id="7171" name="Rectangle 3">
            <a:extLst>
              <a:ext uri="{FF2B5EF4-FFF2-40B4-BE49-F238E27FC236}">
                <a16:creationId xmlns:a16="http://schemas.microsoft.com/office/drawing/2014/main" xmlns="" id="{16D090AC-62D4-4798-BB4F-7EC66C3E47F6}"/>
              </a:ext>
            </a:extLst>
          </p:cNvPr>
          <p:cNvSpPr>
            <a:spLocks noGrp="1" noChangeArrowheads="1"/>
          </p:cNvSpPr>
          <p:nvPr>
            <p:ph type="body" idx="1"/>
          </p:nvPr>
        </p:nvSpPr>
        <p:spPr/>
        <p:txBody>
          <a:bodyPr/>
          <a:lstStyle/>
          <a:p>
            <a:r>
              <a:rPr lang="en-US" altLang="en-US" dirty="0" smtClean="0"/>
              <a:t>Proxemics</a:t>
            </a:r>
          </a:p>
          <a:p>
            <a:pPr lvl="1"/>
            <a:r>
              <a:rPr lang="en-US" altLang="en-US" dirty="0" smtClean="0"/>
              <a:t>Distance zones</a:t>
            </a:r>
          </a:p>
          <a:p>
            <a:pPr lvl="2"/>
            <a:r>
              <a:rPr lang="en-US" altLang="en-US" dirty="0" smtClean="0"/>
              <a:t>Intimate (0</a:t>
            </a:r>
            <a:r>
              <a:rPr lang="en-IN" dirty="0" smtClean="0"/>
              <a:t>–</a:t>
            </a:r>
            <a:r>
              <a:rPr lang="en-US" altLang="en-US" dirty="0" smtClean="0"/>
              <a:t>18 in)</a:t>
            </a:r>
          </a:p>
          <a:p>
            <a:pPr lvl="2"/>
            <a:r>
              <a:rPr lang="en-US" altLang="en-US" dirty="0" smtClean="0"/>
              <a:t>Personal (18</a:t>
            </a:r>
            <a:r>
              <a:rPr lang="en-IN" dirty="0" smtClean="0"/>
              <a:t>–</a:t>
            </a:r>
            <a:r>
              <a:rPr lang="en-US" altLang="en-US" dirty="0" smtClean="0"/>
              <a:t>36 in)</a:t>
            </a:r>
          </a:p>
          <a:p>
            <a:pPr lvl="2"/>
            <a:r>
              <a:rPr lang="en-US" altLang="en-US" dirty="0" smtClean="0"/>
              <a:t>Social (4</a:t>
            </a:r>
            <a:r>
              <a:rPr lang="en-IN" dirty="0" smtClean="0"/>
              <a:t>–</a:t>
            </a:r>
            <a:r>
              <a:rPr lang="en-US" altLang="en-US" dirty="0" smtClean="0"/>
              <a:t>12 ft)</a:t>
            </a:r>
          </a:p>
          <a:p>
            <a:pPr lvl="2"/>
            <a:r>
              <a:rPr lang="en-US" altLang="en-US" dirty="0" smtClean="0"/>
              <a:t>Public (12</a:t>
            </a:r>
            <a:r>
              <a:rPr lang="en-IN" dirty="0" smtClean="0"/>
              <a:t>–</a:t>
            </a:r>
            <a:r>
              <a:rPr lang="en-US" altLang="en-US" dirty="0" smtClean="0"/>
              <a:t>25 ft)</a:t>
            </a:r>
          </a:p>
          <a:p>
            <a:pPr lvl="1"/>
            <a:r>
              <a:rPr lang="en-US" altLang="en-US" dirty="0" smtClean="0"/>
              <a:t>Therapeutic communication: most comfortable when nurse and patient are 3 to 6 ft apart</a:t>
            </a: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E66DB84B-D65F-483B-B3A2-076A893F55EC}"/>
              </a:ext>
            </a:extLst>
          </p:cNvPr>
          <p:cNvSpPr>
            <a:spLocks noGrp="1"/>
          </p:cNvSpPr>
          <p:nvPr>
            <p:ph type="title"/>
          </p:nvPr>
        </p:nvSpPr>
        <p:spPr/>
        <p:txBody>
          <a:bodyPr/>
          <a:lstStyle/>
          <a:p>
            <a:r>
              <a:rPr lang="en-US" altLang="en-US" dirty="0" smtClean="0"/>
              <a:t>Therapeutic Communication #4</a:t>
            </a:r>
            <a:br>
              <a:rPr lang="en-US" altLang="en-US" dirty="0" smtClean="0"/>
            </a:br>
            <a:endParaRPr lang="en-US" dirty="0"/>
          </a:p>
        </p:txBody>
      </p:sp>
      <p:sp>
        <p:nvSpPr>
          <p:cNvPr id="7171" name="Rectangle 3">
            <a:extLst>
              <a:ext uri="{FF2B5EF4-FFF2-40B4-BE49-F238E27FC236}">
                <a16:creationId xmlns:a16="http://schemas.microsoft.com/office/drawing/2014/main" xmlns="" id="{16D090AC-62D4-4798-BB4F-7EC66C3E47F6}"/>
              </a:ext>
            </a:extLst>
          </p:cNvPr>
          <p:cNvSpPr>
            <a:spLocks noGrp="1" noChangeArrowheads="1"/>
          </p:cNvSpPr>
          <p:nvPr>
            <p:ph type="body" idx="1"/>
          </p:nvPr>
        </p:nvSpPr>
        <p:spPr/>
        <p:txBody>
          <a:bodyPr/>
          <a:lstStyle/>
          <a:p>
            <a:r>
              <a:rPr lang="en-US" altLang="en-US" dirty="0" smtClean="0"/>
              <a:t>Social and Physical Distancing</a:t>
            </a:r>
          </a:p>
          <a:p>
            <a:pPr lvl="1"/>
            <a:r>
              <a:rPr lang="en-US" altLang="en-US" dirty="0" smtClean="0"/>
              <a:t>Recommended to prevent spread of COVID-19 virus</a:t>
            </a:r>
          </a:p>
          <a:p>
            <a:pPr lvl="1"/>
            <a:r>
              <a:rPr lang="en-US" altLang="en-US" dirty="0" smtClean="0"/>
              <a:t>Social distancing</a:t>
            </a:r>
          </a:p>
          <a:p>
            <a:pPr lvl="2"/>
            <a:r>
              <a:rPr lang="en-US" altLang="en-US" dirty="0" smtClean="0"/>
              <a:t>Staying home and away from others</a:t>
            </a:r>
          </a:p>
          <a:p>
            <a:pPr lvl="1"/>
            <a:r>
              <a:rPr lang="en-US" altLang="en-US" dirty="0" smtClean="0"/>
              <a:t>Physical distancing</a:t>
            </a:r>
          </a:p>
          <a:p>
            <a:pPr lvl="2"/>
            <a:r>
              <a:rPr lang="en-US" altLang="en-US" dirty="0" smtClean="0"/>
              <a:t>Staying at least 6 ft away from others</a:t>
            </a:r>
          </a:p>
          <a:p>
            <a:pPr lvl="1"/>
            <a:r>
              <a:rPr lang="en-US" altLang="en-US" dirty="0" smtClean="0"/>
              <a:t>Affect distance zones and use of touch</a:t>
            </a:r>
            <a:endParaRPr lang="en-US" altLang="en-US" dirty="0"/>
          </a:p>
        </p:txBody>
      </p:sp>
    </p:spTree>
    <p:extLst>
      <p:ext uri="{BB962C8B-B14F-4D97-AF65-F5344CB8AC3E}">
        <p14:creationId xmlns:p14="http://schemas.microsoft.com/office/powerpoint/2010/main" val="4038690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AF25BC92-4A57-4C47-A455-D327F6FF6F03}"/>
              </a:ext>
            </a:extLst>
          </p:cNvPr>
          <p:cNvSpPr>
            <a:spLocks noGrp="1"/>
          </p:cNvSpPr>
          <p:nvPr>
            <p:ph type="title"/>
          </p:nvPr>
        </p:nvSpPr>
        <p:spPr/>
        <p:txBody>
          <a:bodyPr/>
          <a:lstStyle/>
          <a:p>
            <a:r>
              <a:rPr lang="en-US" altLang="en-US" dirty="0" smtClean="0"/>
              <a:t>Therapeutic Communication #4</a:t>
            </a:r>
            <a:endParaRPr lang="en-US" dirty="0"/>
          </a:p>
        </p:txBody>
      </p:sp>
      <p:sp>
        <p:nvSpPr>
          <p:cNvPr id="8195" name="Rectangle 3">
            <a:extLst>
              <a:ext uri="{FF2B5EF4-FFF2-40B4-BE49-F238E27FC236}">
                <a16:creationId xmlns:a16="http://schemas.microsoft.com/office/drawing/2014/main" xmlns="" id="{64212F7C-5B2C-4641-802C-65B22FC3A244}"/>
              </a:ext>
            </a:extLst>
          </p:cNvPr>
          <p:cNvSpPr>
            <a:spLocks noGrp="1" noChangeArrowheads="1"/>
          </p:cNvSpPr>
          <p:nvPr>
            <p:ph type="body" idx="1"/>
          </p:nvPr>
        </p:nvSpPr>
        <p:spPr/>
        <p:txBody>
          <a:bodyPr/>
          <a:lstStyle/>
          <a:p>
            <a:r>
              <a:rPr lang="en-US" altLang="en-US" dirty="0" smtClean="0"/>
              <a:t>Touch</a:t>
            </a:r>
          </a:p>
          <a:p>
            <a:pPr lvl="1"/>
            <a:r>
              <a:rPr lang="en-US" altLang="en-US" dirty="0" smtClean="0"/>
              <a:t>Five types: functional–professional; social</a:t>
            </a:r>
            <a:r>
              <a:rPr lang="en-IN" dirty="0" smtClean="0"/>
              <a:t>–</a:t>
            </a:r>
            <a:r>
              <a:rPr lang="en-US" altLang="en-US" dirty="0" smtClean="0"/>
              <a:t>polite; friendship</a:t>
            </a:r>
            <a:r>
              <a:rPr lang="en-IN" dirty="0" smtClean="0"/>
              <a:t>–</a:t>
            </a:r>
            <a:r>
              <a:rPr lang="en-US" altLang="en-US" dirty="0" smtClean="0"/>
              <a:t>warmth; love</a:t>
            </a:r>
            <a:r>
              <a:rPr lang="en-IN" dirty="0" smtClean="0"/>
              <a:t>–</a:t>
            </a:r>
            <a:r>
              <a:rPr lang="en-US" altLang="en-US" dirty="0" smtClean="0"/>
              <a:t>intimacy; sexual</a:t>
            </a:r>
            <a:r>
              <a:rPr lang="en-IN" dirty="0" smtClean="0"/>
              <a:t>–</a:t>
            </a:r>
            <a:r>
              <a:rPr lang="en-US" altLang="en-US" dirty="0" smtClean="0"/>
              <a:t>arousal</a:t>
            </a:r>
          </a:p>
          <a:p>
            <a:pPr lvl="1"/>
            <a:r>
              <a:rPr lang="en-US" altLang="en-US" dirty="0" smtClean="0"/>
              <a:t>Comforting and supportive when welcome and permitted </a:t>
            </a:r>
          </a:p>
          <a:p>
            <a:pPr lvl="1"/>
            <a:r>
              <a:rPr lang="en-US" altLang="en-US" dirty="0" smtClean="0"/>
              <a:t>Can be possible invasion of intimate and personal space</a:t>
            </a:r>
          </a:p>
          <a:p>
            <a:pPr lvl="1"/>
            <a:r>
              <a:rPr lang="en-US" altLang="en-US" dirty="0" smtClean="0"/>
              <a:t>The nurse must evaluate use of touch based on the client’s preferences, history, and needs.</a:t>
            </a:r>
          </a:p>
          <a:p>
            <a:pPr lvl="2"/>
            <a:r>
              <a:rPr lang="en-US" altLang="en-US" dirty="0" smtClean="0"/>
              <a:t>Nurse may find touch supportive, client may not.</a:t>
            </a: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xmlns="" id="{2D8400F9-821B-4E1B-9D50-06B4DE0FDC87}"/>
              </a:ext>
            </a:extLst>
          </p:cNvPr>
          <p:cNvSpPr>
            <a:spLocks noGrp="1" noChangeArrowheads="1"/>
          </p:cNvSpPr>
          <p:nvPr>
            <p:ph type="title"/>
          </p:nvPr>
        </p:nvSpPr>
        <p:spPr/>
        <p:txBody>
          <a:bodyPr/>
          <a:lstStyle/>
          <a:p>
            <a:r>
              <a:rPr lang="en-US" altLang="en-US" dirty="0" smtClean="0"/>
              <a:t>Question #1</a:t>
            </a:r>
            <a:endParaRPr lang="en-US" altLang="en-US" dirty="0"/>
          </a:p>
        </p:txBody>
      </p:sp>
      <p:sp>
        <p:nvSpPr>
          <p:cNvPr id="9219" name="Rectangle 3">
            <a:extLst>
              <a:ext uri="{FF2B5EF4-FFF2-40B4-BE49-F238E27FC236}">
                <a16:creationId xmlns:a16="http://schemas.microsoft.com/office/drawing/2014/main" xmlns="" id="{C713063F-A4B8-49DF-AD74-61139728CC1F}"/>
              </a:ext>
            </a:extLst>
          </p:cNvPr>
          <p:cNvSpPr>
            <a:spLocks noGrp="1" noChangeArrowheads="1"/>
          </p:cNvSpPr>
          <p:nvPr>
            <p:ph type="body" idx="1"/>
          </p:nvPr>
        </p:nvSpPr>
        <p:spPr/>
        <p:txBody>
          <a:bodyPr/>
          <a:lstStyle/>
          <a:p>
            <a:r>
              <a:rPr lang="en-US" altLang="en-US" dirty="0" smtClean="0"/>
              <a:t>Is the following statement true or false?</a:t>
            </a:r>
          </a:p>
          <a:p>
            <a:r>
              <a:rPr lang="en-US" altLang="en-US" dirty="0" smtClean="0"/>
              <a:t>A distance of 2 ft between the nurse and patient is most appropriate for promoting comfortable therapeutic communication.</a:t>
            </a:r>
            <a:endParaRPr lang="en-US"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3B32F70A-7F5E-4CB5-8B65-53D992F34C69}"/>
              </a:ext>
            </a:extLst>
          </p:cNvPr>
          <p:cNvSpPr>
            <a:spLocks noGrp="1" noChangeArrowheads="1"/>
          </p:cNvSpPr>
          <p:nvPr>
            <p:ph type="title"/>
          </p:nvPr>
        </p:nvSpPr>
        <p:spPr/>
        <p:txBody>
          <a:bodyPr/>
          <a:lstStyle/>
          <a:p>
            <a:r>
              <a:rPr lang="en-US" altLang="en-US" dirty="0" smtClean="0"/>
              <a:t>Answer </a:t>
            </a:r>
            <a:r>
              <a:rPr lang="en-US" dirty="0" smtClean="0"/>
              <a:t>to Question #1</a:t>
            </a:r>
            <a:endParaRPr lang="en-US" altLang="en-US" dirty="0"/>
          </a:p>
        </p:txBody>
      </p:sp>
      <p:sp>
        <p:nvSpPr>
          <p:cNvPr id="10243" name="Rectangle 3">
            <a:extLst>
              <a:ext uri="{FF2B5EF4-FFF2-40B4-BE49-F238E27FC236}">
                <a16:creationId xmlns:a16="http://schemas.microsoft.com/office/drawing/2014/main" xmlns="" id="{FE4C1E4E-EBEE-4973-9B5D-7B562698510C}"/>
              </a:ext>
            </a:extLst>
          </p:cNvPr>
          <p:cNvSpPr>
            <a:spLocks noGrp="1" noChangeArrowheads="1"/>
          </p:cNvSpPr>
          <p:nvPr>
            <p:ph type="body" idx="1"/>
          </p:nvPr>
        </p:nvSpPr>
        <p:spPr/>
        <p:txBody>
          <a:bodyPr/>
          <a:lstStyle/>
          <a:p>
            <a:r>
              <a:rPr lang="en-US" altLang="en-US" dirty="0" smtClean="0"/>
              <a:t>False</a:t>
            </a:r>
          </a:p>
          <a:p>
            <a:r>
              <a:rPr lang="en-US" altLang="en-US" dirty="0" smtClean="0"/>
              <a:t>Rationale: For effective therapeutic communication, a distance of 3 to 6 ft between the nurse and patient is most appropriate.</a:t>
            </a:r>
            <a:endParaRPr lang="en-US" altLang="en-US" dirty="0"/>
          </a:p>
        </p:txBody>
      </p:sp>
    </p:spTree>
  </p:cSld>
  <p:clrMapOvr>
    <a:masterClrMapping/>
  </p:clrMapOvr>
</p:sld>
</file>

<file path=ppt/theme/theme1.xml><?xml version="1.0" encoding="utf-8"?>
<a:theme xmlns:a="http://schemas.openxmlformats.org/drawingml/2006/main" name="LWW TEMPLATE">
  <a:themeElements>
    <a:clrScheme name="">
      <a:dk1>
        <a:srgbClr val="000000"/>
      </a:dk1>
      <a:lt1>
        <a:srgbClr val="FFFFFF"/>
      </a:lt1>
      <a:dk2>
        <a:srgbClr val="006B76"/>
      </a:dk2>
      <a:lt2>
        <a:srgbClr val="000000"/>
      </a:lt2>
      <a:accent1>
        <a:srgbClr val="186EC4"/>
      </a:accent1>
      <a:accent2>
        <a:srgbClr val="CC9900"/>
      </a:accent2>
      <a:accent3>
        <a:srgbClr val="FFFFFF"/>
      </a:accent3>
      <a:accent4>
        <a:srgbClr val="000000"/>
      </a:accent4>
      <a:accent5>
        <a:srgbClr val="ABBADE"/>
      </a:accent5>
      <a:accent6>
        <a:srgbClr val="B98A00"/>
      </a:accent6>
      <a:hlink>
        <a:srgbClr val="FF0000"/>
      </a:hlink>
      <a:folHlink>
        <a:srgbClr val="009900"/>
      </a:folHlink>
    </a:clrScheme>
    <a:fontScheme name="LWW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LWW TEMPLATE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LWW TEMPLATE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LWW TEMPLATE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LWW TEMPLATE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LWW TEMPLATE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LWW TEMPLATE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LWW TEMPLATE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E3DC08E5B84D43B175C9FE208FC5A8" ma:contentTypeVersion="12" ma:contentTypeDescription="Create a new document." ma:contentTypeScope="" ma:versionID="bf2ccbbb28ce204f64761bb7953ec272">
  <xsd:schema xmlns:xsd="http://www.w3.org/2001/XMLSchema" xmlns:xs="http://www.w3.org/2001/XMLSchema" xmlns:p="http://schemas.microsoft.com/office/2006/metadata/properties" xmlns:ns3="a6485ab5-851e-47ff-93ce-feaefe8b5909" xmlns:ns4="d88a124b-e06d-4530-ac11-f5e396ad584f" targetNamespace="http://schemas.microsoft.com/office/2006/metadata/properties" ma:root="true" ma:fieldsID="11be8e743ecca255454a96452f43bbcd" ns3:_="" ns4:_="">
    <xsd:import namespace="a6485ab5-851e-47ff-93ce-feaefe8b5909"/>
    <xsd:import namespace="d88a124b-e06d-4530-ac11-f5e396ad584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485ab5-851e-47ff-93ce-feaefe8b59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a124b-e06d-4530-ac11-f5e396ad584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D7FD45-7A12-46F5-B4F5-E9BD4B9D4F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485ab5-851e-47ff-93ce-feaefe8b5909"/>
    <ds:schemaRef ds:uri="d88a124b-e06d-4530-ac11-f5e396ad5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AA3168F-828E-4669-9FDC-7229136E3F12}">
  <ds:schemaRefs>
    <ds:schemaRef ds:uri="http://schemas.microsoft.com/sharepoint/v3/contenttype/forms"/>
  </ds:schemaRefs>
</ds:datastoreItem>
</file>

<file path=customXml/itemProps3.xml><?xml version="1.0" encoding="utf-8"?>
<ds:datastoreItem xmlns:ds="http://schemas.openxmlformats.org/officeDocument/2006/customXml" ds:itemID="{66734ED3-C1EE-4268-9A30-912E73D353E2}">
  <ds:schemaRefs>
    <ds:schemaRef ds:uri="http://purl.org/dc/elements/1.1/"/>
    <ds:schemaRef ds:uri="http://schemas.microsoft.com/office/2006/metadata/properties"/>
    <ds:schemaRef ds:uri="http://purl.org/dc/terms/"/>
    <ds:schemaRef ds:uri="http://www.w3.org/XML/1998/namespace"/>
    <ds:schemaRef ds:uri="http://schemas.microsoft.com/office/2006/documentManagement/types"/>
    <ds:schemaRef ds:uri="d88a124b-e06d-4530-ac11-f5e396ad584f"/>
    <ds:schemaRef ds:uri="http://schemas.microsoft.com/office/infopath/2007/PartnerControls"/>
    <ds:schemaRef ds:uri="http://schemas.openxmlformats.org/package/2006/metadata/core-properties"/>
    <ds:schemaRef ds:uri="a6485ab5-851e-47ff-93ce-feaefe8b590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G:\Q299xx.LWW\LWW TEMPLATE.ppt</Template>
  <TotalTime>1835</TotalTime>
  <Words>1143</Words>
  <Application>Microsoft Office PowerPoint</Application>
  <PresentationFormat>On-screen Show (4:3)</PresentationFormat>
  <Paragraphs>178</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LWW TEMPLATE</vt:lpstr>
      <vt:lpstr>Chapter 6   Therapeutic Communication</vt:lpstr>
      <vt:lpstr>Communication</vt:lpstr>
      <vt:lpstr>Therapeutic Communication #1</vt:lpstr>
      <vt:lpstr>Therapeutic Communication #2</vt:lpstr>
      <vt:lpstr>Therapeutic Communication #3</vt:lpstr>
      <vt:lpstr>Therapeutic Communication #4 </vt:lpstr>
      <vt:lpstr>Therapeutic Communication #4</vt:lpstr>
      <vt:lpstr>Question #1</vt:lpstr>
      <vt:lpstr>Answer to Question #1</vt:lpstr>
      <vt:lpstr>Therapeutic Communication #5</vt:lpstr>
      <vt:lpstr>Verbal Communication Skills #1</vt:lpstr>
      <vt:lpstr>Verbal Communication Skills #2</vt:lpstr>
      <vt:lpstr>Nonverbal Communication Skills #1</vt:lpstr>
      <vt:lpstr>Nonverbal Communication Skills #2</vt:lpstr>
      <vt:lpstr>Question #2</vt:lpstr>
      <vt:lpstr>Answer to Question #2</vt:lpstr>
      <vt:lpstr>Understanding Meaning, Context, and Spirituality of Communication #1</vt:lpstr>
      <vt:lpstr>Understanding Meaning, Context, and Spirituality of Communication #2</vt:lpstr>
      <vt:lpstr>Cultural Considerations</vt:lpstr>
      <vt:lpstr>Question #3</vt:lpstr>
      <vt:lpstr>Answer to Question #3</vt:lpstr>
      <vt:lpstr>Therapeutic Communication Session #1</vt:lpstr>
      <vt:lpstr>Therapeutic Communication Session #2</vt:lpstr>
      <vt:lpstr>Therapeutic Communication Session #3</vt:lpstr>
      <vt:lpstr>Therapeutic Communication Session #4</vt:lpstr>
      <vt:lpstr>Assertive Communication</vt:lpstr>
      <vt:lpstr>Community-Based Care </vt:lpstr>
      <vt:lpstr>Question #4</vt:lpstr>
      <vt:lpstr>Answer to Question #4</vt:lpstr>
      <vt:lpstr>Self-Awareness Issues </vt:lpstr>
    </vt:vector>
  </TitlesOfParts>
  <Company>Wolters Kluwer Health - Lippincott Williams &amp; Wilkins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Therapeutic Communication</dc:title>
  <dc:creator>Dale Gray</dc:creator>
  <cp:lastModifiedBy> </cp:lastModifiedBy>
  <cp:revision>175</cp:revision>
  <cp:lastPrinted>2013-02-13T20:52:50Z</cp:lastPrinted>
  <dcterms:created xsi:type="dcterms:W3CDTF">2001-02-15T19:07:27Z</dcterms:created>
  <dcterms:modified xsi:type="dcterms:W3CDTF">2022-07-21T06:30:27Z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0x01010096E3DC08E5B84D43B175C9FE208FC5A8</vt:lpwstr>
  </property>
</Properties>
</file>