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3" r:id="rId4"/>
  </p:sldMasterIdLst>
  <p:notesMasterIdLst>
    <p:notesMasterId r:id="rId17"/>
  </p:notesMasterIdLst>
  <p:handoutMasterIdLst>
    <p:handoutMasterId r:id="rId18"/>
  </p:handoutMasterIdLst>
  <p:sldIdLst>
    <p:sldId id="337" r:id="rId5"/>
    <p:sldId id="294" r:id="rId6"/>
    <p:sldId id="326" r:id="rId7"/>
    <p:sldId id="315" r:id="rId8"/>
    <p:sldId id="316" r:id="rId9"/>
    <p:sldId id="297" r:id="rId10"/>
    <p:sldId id="338" r:id="rId11"/>
    <p:sldId id="298" r:id="rId12"/>
    <p:sldId id="318" r:id="rId13"/>
    <p:sldId id="319" r:id="rId14"/>
    <p:sldId id="313" r:id="rId15"/>
    <p:sldId id="314" r:id="rId16"/>
  </p:sldIdLst>
  <p:sldSz cx="9144000" cy="6858000" type="screen4x3"/>
  <p:notesSz cx="6858000" cy="919956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2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97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CC"/>
    <a:srgbClr val="1974CF"/>
    <a:srgbClr val="1B7EE1"/>
    <a:srgbClr val="1973CD"/>
    <a:srgbClr val="1666B6"/>
    <a:srgbClr val="0C66C0"/>
    <a:srgbClr val="0099FF"/>
    <a:srgbClr val="186E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71" autoAdjust="0"/>
    <p:restoredTop sz="95701" autoAdjust="0"/>
  </p:normalViewPr>
  <p:slideViewPr>
    <p:cSldViewPr snapToGrid="0">
      <p:cViewPr varScale="1">
        <p:scale>
          <a:sx n="65" d="100"/>
          <a:sy n="65" d="100"/>
        </p:scale>
        <p:origin x="-1416" y="-114"/>
      </p:cViewPr>
      <p:guideLst>
        <p:guide orient="horz" pos="2160"/>
        <p:guide pos="2880"/>
        <p:guide pos="2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-1152" y="-90"/>
      </p:cViewPr>
      <p:guideLst>
        <p:guide orient="horz" pos="2897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xmlns="" id="{F77ACFA1-BB43-4F56-B1B2-55BB976262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xmlns="" id="{9E2C2CF0-4896-4BBF-8112-9FF17E4BE4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xmlns="" id="{D3608199-5174-4306-9B0B-3A41D344D4E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xmlns="" id="{A76CD0D7-3021-4F4E-95E1-D43CB1BEA67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86F8C66D-3FE3-4D4E-B22B-BB619A6E712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611594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xmlns="" id="{9091BB41-C8AB-4827-9E99-75A3F924D8C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xmlns="" id="{17ECB54D-7243-43C7-A443-B2E674BAA02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7788" y="0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xmlns="" id="{DC35E0BE-5856-4A5D-84DA-78D9DC8FE0A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8975"/>
            <a:ext cx="4595812" cy="34464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xmlns="" id="{01E34F76-D4A4-47A5-97EE-1A98B3F0264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38200" y="4343400"/>
            <a:ext cx="5029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xmlns="" id="{0B512621-B0CC-42C9-9079-C2980EE14A7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021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l" defTabSz="931863" eaLnBrk="0" hangingPunct="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xmlns="" id="{F0CD07D5-8BC1-46E5-91BC-C6F94A5343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7788" y="8739188"/>
            <a:ext cx="297021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208" tIns="46306" rIns="94208" bIns="46306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>
                <a:latin typeface="Times New Roman" panose="02020603050405020304" pitchFamily="18" charset="0"/>
              </a:defRPr>
            </a:lvl1pPr>
          </a:lstStyle>
          <a:p>
            <a:fld id="{0DAE4647-69ED-4BC4-891A-5E8E4B046FB8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07162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9">
            <a:extLst>
              <a:ext uri="{FF2B5EF4-FFF2-40B4-BE49-F238E27FC236}">
                <a16:creationId xmlns:a16="http://schemas.microsoft.com/office/drawing/2014/main" xmlns="" id="{FB775E8C-B63B-4449-B117-D0B53A706ED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219200" y="2667000"/>
            <a:ext cx="6705600" cy="3505200"/>
          </a:xfrm>
          <a:prstGeom prst="rect">
            <a:avLst/>
          </a:prstGeom>
          <a:noFill/>
          <a:ln w="19050">
            <a:solidFill>
              <a:srgbClr val="1974C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endParaRPr lang="en-US" altLang="en-US" dirty="0"/>
          </a:p>
        </p:txBody>
      </p:sp>
      <p:pic>
        <p:nvPicPr>
          <p:cNvPr id="4" name="Picture 12" descr="ppt_opener.jpg">
            <a:extLst>
              <a:ext uri="{FF2B5EF4-FFF2-40B4-BE49-F238E27FC236}">
                <a16:creationId xmlns:a16="http://schemas.microsoft.com/office/drawing/2014/main" xmlns="" id="{178975A1-D2D6-4E58-8986-560E6067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95288"/>
            <a:ext cx="91440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1265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1223963" y="3724275"/>
            <a:ext cx="6692900" cy="838200"/>
          </a:xfrm>
          <a:effectLst/>
        </p:spPr>
        <p:txBody>
          <a:bodyPr anchorCtr="1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51504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080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99263" y="1611313"/>
            <a:ext cx="2155825" cy="4421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611313"/>
            <a:ext cx="6316663" cy="4421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91673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80988" indent="-280988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v"/>
              <a:defRPr sz="2400"/>
            </a:lvl1pPr>
            <a:lvl2pPr marL="862013" indent="-404813">
              <a:lnSpc>
                <a:spcPct val="100000"/>
              </a:lnSpc>
              <a:spcBef>
                <a:spcPts val="600"/>
              </a:spcBef>
              <a:buFont typeface="Courier New" panose="02070309020205020404" pitchFamily="49" charset="0"/>
              <a:buChar char="o"/>
              <a:defRPr sz="2400"/>
            </a:lvl2pPr>
            <a:lvl3pPr marL="1204913" indent="-228600"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§"/>
              <a:defRPr sz="2400"/>
            </a:lvl3pPr>
            <a:lvl4pPr marL="1600200" indent="-228600">
              <a:buFont typeface="Wingdings" panose="05000000000000000000" pitchFamily="2" charset="2"/>
              <a:buChar char="Ø"/>
              <a:defRPr sz="2400"/>
            </a:lvl4pPr>
            <a:lvl5pPr>
              <a:defRPr sz="2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88461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6356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0" y="2346325"/>
            <a:ext cx="4230688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2346325"/>
            <a:ext cx="4230687" cy="3686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6257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397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8541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1382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1728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99574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xmlns="" id="{EA4B4C75-5B73-4791-91E5-1DE8C238F8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33388" y="847041"/>
            <a:ext cx="8524875" cy="388937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4">
            <a:extLst>
              <a:ext uri="{FF2B5EF4-FFF2-40B4-BE49-F238E27FC236}">
                <a16:creationId xmlns:a16="http://schemas.microsoft.com/office/drawing/2014/main" xmlns="" id="{802A1FCE-2628-4D01-A681-62DCD44A7A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33388" y="1640504"/>
            <a:ext cx="8613775" cy="368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Text Box 8">
            <a:extLst>
              <a:ext uri="{FF2B5EF4-FFF2-40B4-BE49-F238E27FC236}">
                <a16:creationId xmlns:a16="http://schemas.microsoft.com/office/drawing/2014/main" xmlns="" id="{2B863561-2D68-4E6E-96EF-106D46948CF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6003925" y="6089650"/>
            <a:ext cx="28209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altLang="en-US" dirty="0"/>
          </a:p>
        </p:txBody>
      </p:sp>
      <p:sp>
        <p:nvSpPr>
          <p:cNvPr id="1030" name="Text Box 11">
            <a:extLst>
              <a:ext uri="{FF2B5EF4-FFF2-40B4-BE49-F238E27FC236}">
                <a16:creationId xmlns:a16="http://schemas.microsoft.com/office/drawing/2014/main" xmlns="" id="{B0EF6BC9-3489-45EB-86B0-410DD29E5DBF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03213" y="6581775"/>
            <a:ext cx="8840787" cy="26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endParaRPr lang="en-US" altLang="en-US" sz="1000" dirty="0"/>
          </a:p>
        </p:txBody>
      </p:sp>
      <p:sp>
        <p:nvSpPr>
          <p:cNvPr id="8" name="Text Box 13">
            <a:extLst>
              <a:ext uri="{FF2B5EF4-FFF2-40B4-BE49-F238E27FC236}">
                <a16:creationId xmlns:a16="http://schemas.microsoft.com/office/drawing/2014/main" xmlns="" id="{BCA5E069-11A3-4C13-9A36-37CD1B1FF8F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588125"/>
            <a:ext cx="9144000" cy="26987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algn="l" eaLnBrk="0" hangingPunct="0"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85063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000" dirty="0">
                <a:latin typeface="Arial" charset="0"/>
              </a:rPr>
              <a:t>Copyright © </a:t>
            </a:r>
            <a:r>
              <a:rPr lang="en-US" sz="1000" dirty="0" smtClean="0">
                <a:latin typeface="Arial" charset="0"/>
              </a:rPr>
              <a:t>2023 </a:t>
            </a:r>
            <a:r>
              <a:rPr lang="en-US" sz="1000" dirty="0">
                <a:latin typeface="Arial" charset="0"/>
              </a:rPr>
              <a:t>Wolters Kluwer • All Rights Reserved</a:t>
            </a:r>
          </a:p>
        </p:txBody>
      </p:sp>
      <p:pic>
        <p:nvPicPr>
          <p:cNvPr id="1031" name="Picture 7" descr="WK_CMYK.jpg">
            <a:extLst>
              <a:ext uri="{FF2B5EF4-FFF2-40B4-BE49-F238E27FC236}">
                <a16:creationId xmlns:a16="http://schemas.microsoft.com/office/drawing/2014/main" xmlns="" id="{501A6186-21BF-41C3-92BA-F2D40F6001F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600825"/>
            <a:ext cx="1317625" cy="20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BC2FF2B7-3901-4C66-A443-F3FDD578FC70}"/>
              </a:ext>
            </a:extLst>
          </p:cNvPr>
          <p:cNvCxnSpPr/>
          <p:nvPr userDrawn="1"/>
        </p:nvCxnSpPr>
        <p:spPr>
          <a:xfrm>
            <a:off x="0" y="1295400"/>
            <a:ext cx="9144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186EC4"/>
          </a:solidFill>
          <a:latin typeface="Verdana" pitchFamily="34" charset="0"/>
        </a:defRPr>
      </a:lvl9pPr>
    </p:titleStyle>
    <p:bodyStyle>
      <a:lvl1pPr marL="280988" indent="-280988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404813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Courier New" pitchFamily="49" charset="0"/>
        <a:buChar char="o"/>
        <a:defRPr sz="2400">
          <a:solidFill>
            <a:schemeClr val="tx1"/>
          </a:solidFill>
          <a:latin typeface="+mn-lt"/>
        </a:defRPr>
      </a:lvl2pPr>
      <a:lvl3pPr marL="1204913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Font typeface="Wingdings" pitchFamily="2" charset="2"/>
        <a:buChar char="Ø"/>
        <a:defRPr sz="2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400">
          <a:solidFill>
            <a:schemeClr val="tx1"/>
          </a:solidFill>
          <a:latin typeface="+mn-lt"/>
        </a:defRPr>
      </a:lvl5pPr>
      <a:lvl6pPr marL="25146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6pPr>
      <a:lvl7pPr marL="29718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7pPr>
      <a:lvl8pPr marL="34290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8pPr>
      <a:lvl9pPr marL="3886200" indent="-228600" algn="l" rtl="0" fontAlgn="base">
        <a:lnSpc>
          <a:spcPct val="90000"/>
        </a:lnSpc>
        <a:spcBef>
          <a:spcPct val="60000"/>
        </a:spcBef>
        <a:spcAft>
          <a:spcPct val="0"/>
        </a:spcAft>
        <a:buClr>
          <a:srgbClr val="CC9900"/>
        </a:buClr>
        <a:buChar char="•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xmlns="" id="{366E35EB-A258-4A1F-B9E7-07EC597F98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79718" y="2909786"/>
            <a:ext cx="6692900" cy="132959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GB" altLang="en-US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 </a:t>
            </a: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en-US" sz="3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Client’s Response to Illness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385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xmlns="" id="{CD7CAB7A-AEE0-45AD-8F70-CB4BF0748E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Answer </a:t>
            </a:r>
            <a:r>
              <a:rPr lang="en-US" dirty="0" smtClean="0"/>
              <a:t>to Question #1</a:t>
            </a:r>
            <a:endParaRPr lang="en-US" altLang="en-US" dirty="0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xmlns="" id="{7BDF1FFF-FF58-44B7-825B-4CF3DBAFE6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False</a:t>
            </a:r>
          </a:p>
          <a:p>
            <a:r>
              <a:rPr lang="en-US" altLang="en-US" dirty="0" smtClean="0"/>
              <a:t>Rationale: Cultural factors include the client’s beliefs about health and illness.</a:t>
            </a:r>
          </a:p>
          <a:p>
            <a:pPr lvl="1"/>
            <a:r>
              <a:rPr lang="en-US" altLang="en-US" dirty="0" smtClean="0"/>
              <a:t>Hardiness and resilience are individual factors.</a:t>
            </a:r>
            <a:endParaRPr lang="en-US" alt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xmlns="" id="{6CA78530-636B-4B02-ADC1-CC10F868AF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Nurse’s Role in Working With Clients of Diverse Cultures</a:t>
            </a:r>
            <a:endParaRPr lang="en-US" altLang="en-US" dirty="0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xmlns="" id="{C0D1E3B3-2FDB-40E2-8A3E-6D7E8A0B71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Seeking knowledge about client’s values, beliefs, health practices</a:t>
            </a:r>
          </a:p>
          <a:p>
            <a:r>
              <a:rPr lang="en-US" altLang="en-US" dirty="0" smtClean="0"/>
              <a:t>Client as best source of information</a:t>
            </a:r>
          </a:p>
          <a:p>
            <a:r>
              <a:rPr lang="en-US" altLang="en-US" dirty="0" smtClean="0"/>
              <a:t>Observation at initial meeting of client’s:</a:t>
            </a:r>
          </a:p>
          <a:p>
            <a:pPr lvl="1"/>
            <a:r>
              <a:rPr lang="en-US" altLang="en-US" dirty="0" smtClean="0"/>
              <a:t>Preferences</a:t>
            </a:r>
          </a:p>
          <a:p>
            <a:pPr lvl="1"/>
            <a:r>
              <a:rPr lang="en-US" altLang="en-US" dirty="0" smtClean="0"/>
              <a:t>Health practices</a:t>
            </a:r>
          </a:p>
          <a:p>
            <a:pPr lvl="1"/>
            <a:r>
              <a:rPr lang="en-US" altLang="en-US" dirty="0" smtClean="0"/>
              <a:t>Beliefs</a:t>
            </a:r>
          </a:p>
          <a:p>
            <a:r>
              <a:rPr lang="en-US" altLang="en-US" dirty="0" smtClean="0"/>
              <a:t>Open, objective approach</a:t>
            </a:r>
            <a:endParaRPr lang="en-US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xmlns="" id="{90615627-1EC3-4788-8985-A74A707350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Self-Awareness Issues</a:t>
            </a:r>
            <a:endParaRPr lang="en-US" altLang="en-US" dirty="0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xmlns="" id="{7CA151E0-87F2-4462-8646-4ACB9AEEAA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Maintain genuine, caring attitude.</a:t>
            </a:r>
          </a:p>
          <a:p>
            <a:r>
              <a:rPr lang="en-US" altLang="en-US" dirty="0" smtClean="0"/>
              <a:t>Ask how client wants to be addressed.</a:t>
            </a:r>
          </a:p>
          <a:p>
            <a:r>
              <a:rPr lang="en-US" altLang="en-US" dirty="0" smtClean="0"/>
              <a:t>Ask how nurse can promote spiritual, religious, and health practices.</a:t>
            </a:r>
          </a:p>
          <a:p>
            <a:r>
              <a:rPr lang="en-US" altLang="en-US" dirty="0" smtClean="0"/>
              <a:t>Recognize own feelings and possible prejudices.</a:t>
            </a:r>
          </a:p>
          <a:p>
            <a:r>
              <a:rPr lang="en-US" altLang="en-US" dirty="0" smtClean="0"/>
              <a:t>Remember that client’s response to illness is complex and unique.</a:t>
            </a: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xmlns="" id="{AD2A13FC-7782-4151-B571-BBC26D0679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Individual Factors #1</a:t>
            </a:r>
            <a:endParaRPr lang="en-US" alt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xmlns="" id="{BDB49E0C-8558-46E8-921B-05CA8AE57E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Age, growth, development</a:t>
            </a:r>
          </a:p>
          <a:p>
            <a:pPr lvl="1"/>
            <a:r>
              <a:rPr lang="en-US" altLang="en-US" dirty="0" smtClean="0"/>
              <a:t>Effect on coping with illness</a:t>
            </a:r>
          </a:p>
          <a:p>
            <a:pPr lvl="1"/>
            <a:r>
              <a:rPr lang="en-US" altLang="en-US" dirty="0" smtClean="0"/>
              <a:t>Expression of illness</a:t>
            </a:r>
          </a:p>
          <a:p>
            <a:pPr lvl="1"/>
            <a:r>
              <a:rPr lang="en-US" altLang="en-US" dirty="0" smtClean="0"/>
              <a:t>Erikson’s stages of psychosocial development (see Table 7.1); each stage dependent on successful completion of previous one</a:t>
            </a:r>
          </a:p>
          <a:p>
            <a:pPr lvl="1"/>
            <a:r>
              <a:rPr lang="en-US" altLang="en-US" dirty="0" smtClean="0"/>
              <a:t>Adult growth and development tasks (see Table 7.2)</a:t>
            </a: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xmlns="" id="{ADA5AAA0-5A69-4CC9-8EE3-C42839BCAB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Individual Factors #2</a:t>
            </a:r>
            <a:endParaRPr lang="en-US" altLang="en-US" dirty="0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xmlns="" id="{ABD15095-396A-44BF-97B5-6CFE8601E1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Genetics, biologic factors</a:t>
            </a:r>
          </a:p>
          <a:p>
            <a:r>
              <a:rPr lang="en-US" altLang="en-US" dirty="0" smtClean="0"/>
              <a:t>Physical health and health practices</a:t>
            </a:r>
          </a:p>
          <a:p>
            <a:pPr lvl="1"/>
            <a:r>
              <a:rPr lang="en-US" altLang="en-US" dirty="0" smtClean="0"/>
              <a:t>Healthier = better coping with stress or illness</a:t>
            </a:r>
          </a:p>
          <a:p>
            <a:r>
              <a:rPr lang="en-US" altLang="en-US" dirty="0" smtClean="0"/>
              <a:t>Response to drugs</a:t>
            </a:r>
          </a:p>
          <a:p>
            <a:pPr lvl="1"/>
            <a:r>
              <a:rPr lang="en-US" altLang="en-US" dirty="0" smtClean="0"/>
              <a:t>Effect of genetic and metabolism differences</a:t>
            </a:r>
          </a:p>
          <a:p>
            <a:pPr lvl="1"/>
            <a:r>
              <a:rPr lang="en-US" altLang="en-US" dirty="0" smtClean="0"/>
              <a:t>Poor, intermediate, and ultrarapid metabolizers</a:t>
            </a:r>
          </a:p>
          <a:p>
            <a:pPr lvl="1"/>
            <a:r>
              <a:rPr lang="en-US" altLang="en-US" dirty="0" smtClean="0"/>
              <a:t>Slower metabolism = need for lower doses</a:t>
            </a:r>
            <a:endParaRPr lang="en-US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xmlns="" id="{5AF12E34-9004-4F72-9837-79BFA804B1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Individual Factors #3</a:t>
            </a:r>
            <a:endParaRPr lang="en-US" altLang="en-US" dirty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xmlns="" id="{93E3303F-E227-4268-BDE7-AD26C482AF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Self-efficacy</a:t>
            </a:r>
          </a:p>
          <a:p>
            <a:r>
              <a:rPr lang="en-US" altLang="en-US" dirty="0" smtClean="0"/>
              <a:t>Hardiness (commitment, control, challenge)</a:t>
            </a:r>
          </a:p>
          <a:p>
            <a:r>
              <a:rPr lang="en-US" altLang="en-US" dirty="0" smtClean="0"/>
              <a:t>Resilience and resourcefulness</a:t>
            </a:r>
          </a:p>
          <a:p>
            <a:r>
              <a:rPr lang="en-US" altLang="en-US" dirty="0" smtClean="0"/>
              <a:t>Spirituality</a:t>
            </a: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xmlns="" id="{C625AFF8-FD0B-482F-8DA2-64BDD339C7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Interpersonal Factors</a:t>
            </a:r>
            <a:endParaRPr lang="en-US" altLang="en-US" dirty="0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xmlns="" id="{34990507-3344-46ED-9182-F83AC3A6F4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Sense of belonging</a:t>
            </a:r>
          </a:p>
          <a:p>
            <a:pPr lvl="1"/>
            <a:r>
              <a:rPr lang="en-US" altLang="en-US" dirty="0" smtClean="0"/>
              <a:t>Value</a:t>
            </a:r>
          </a:p>
          <a:p>
            <a:pPr lvl="1"/>
            <a:r>
              <a:rPr lang="en-US" altLang="en-US" dirty="0" smtClean="0"/>
              <a:t>Fit</a:t>
            </a:r>
          </a:p>
          <a:p>
            <a:r>
              <a:rPr lang="en-US" altLang="en-US" dirty="0" smtClean="0"/>
              <a:t>Social networks and social support</a:t>
            </a:r>
          </a:p>
          <a:p>
            <a:pPr lvl="1"/>
            <a:r>
              <a:rPr lang="en-US" altLang="en-US" dirty="0" smtClean="0"/>
              <a:t>Perception of support system</a:t>
            </a:r>
          </a:p>
          <a:p>
            <a:pPr lvl="1"/>
            <a:r>
              <a:rPr lang="en-US" altLang="en-US" dirty="0" smtClean="0"/>
              <a:t>Responsiveness of support system</a:t>
            </a:r>
          </a:p>
          <a:p>
            <a:r>
              <a:rPr lang="en-US" altLang="en-US" dirty="0" smtClean="0"/>
              <a:t>Family support</a:t>
            </a:r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C9348429-545F-4129-89A0-4053127B2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Cultural Factors</a:t>
            </a:r>
            <a:endParaRPr lang="en-US" altLang="en-US" dirty="0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3E847B37-9152-46B9-8B81-EDF01EB5D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Cultural competency</a:t>
            </a:r>
          </a:p>
          <a:p>
            <a:r>
              <a:rPr lang="en-US" altLang="en-US" dirty="0" smtClean="0"/>
              <a:t>Cultural humility (see Box 7.1)</a:t>
            </a:r>
          </a:p>
          <a:p>
            <a:r>
              <a:rPr lang="en-US" altLang="en-US" dirty="0" smtClean="0"/>
              <a:t>Beliefs about causes of illness</a:t>
            </a:r>
          </a:p>
          <a:p>
            <a:r>
              <a:rPr lang="en-US" altLang="en-US" dirty="0" smtClean="0"/>
              <a:t>Factors in cultural assessment</a:t>
            </a:r>
          </a:p>
          <a:p>
            <a:pPr lvl="1"/>
            <a:r>
              <a:rPr lang="en-US" altLang="en-US" dirty="0" smtClean="0"/>
              <a:t>Communication</a:t>
            </a:r>
          </a:p>
          <a:p>
            <a:pPr lvl="1"/>
            <a:r>
              <a:rPr lang="en-US" altLang="en-US" dirty="0" smtClean="0"/>
              <a:t>Physical distance or space</a:t>
            </a:r>
          </a:p>
          <a:p>
            <a:pPr lvl="1"/>
            <a:r>
              <a:rPr lang="en-US" altLang="en-US" dirty="0" smtClean="0"/>
              <a:t>Social organization</a:t>
            </a:r>
          </a:p>
          <a:p>
            <a:pPr lvl="1"/>
            <a:r>
              <a:rPr lang="en-US" altLang="en-US" dirty="0" smtClean="0"/>
              <a:t>Time orientation</a:t>
            </a:r>
          </a:p>
          <a:p>
            <a:pPr lvl="1"/>
            <a:r>
              <a:rPr lang="en-US" altLang="en-US" dirty="0" smtClean="0"/>
              <a:t>Environmental control</a:t>
            </a:r>
          </a:p>
          <a:p>
            <a:pPr lvl="1"/>
            <a:r>
              <a:rPr lang="en-US" altLang="en-US" dirty="0" smtClean="0"/>
              <a:t>Biologic variations</a:t>
            </a:r>
            <a:endParaRPr lang="en-US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C9348429-545F-4129-89A0-4053127B22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9220" y="834058"/>
            <a:ext cx="8524875" cy="388938"/>
          </a:xfrm>
        </p:spPr>
        <p:txBody>
          <a:bodyPr/>
          <a:lstStyle/>
          <a:p>
            <a:pPr eaLnBrk="1" hangingPunct="1"/>
            <a:r>
              <a:rPr lang="en-US" altLang="en-US" dirty="0"/>
              <a:t>Social Determinants of Health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3E847B37-9152-46B9-8B81-EDF01EB5D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33436" y="1638300"/>
            <a:ext cx="8613775" cy="4486275"/>
          </a:xfrm>
        </p:spPr>
        <p:txBody>
          <a:bodyPr/>
          <a:lstStyle/>
          <a:p>
            <a:pPr eaLnBrk="1" hangingPunct="1"/>
            <a:r>
              <a:rPr lang="en-US" altLang="en-US" sz="2400" dirty="0"/>
              <a:t>Environmental conditions that affect health risks and outcomes</a:t>
            </a:r>
          </a:p>
          <a:p>
            <a:pPr eaLnBrk="1" hangingPunct="1"/>
            <a:r>
              <a:rPr lang="en-US" altLang="en-US" sz="2400" dirty="0"/>
              <a:t>Five key areas in </a:t>
            </a:r>
            <a:r>
              <a:rPr lang="en-US" altLang="en-US" sz="2400" i="1" dirty="0"/>
              <a:t>Healthy People 2030</a:t>
            </a:r>
            <a:r>
              <a:rPr lang="en-US" altLang="en-US" sz="2400" dirty="0"/>
              <a:t> (see Box 7.2)</a:t>
            </a:r>
          </a:p>
          <a:p>
            <a:pPr lvl="1" eaLnBrk="1" hangingPunct="1"/>
            <a:r>
              <a:rPr lang="en-US" altLang="en-US" sz="2000" dirty="0"/>
              <a:t>Health care access and quality</a:t>
            </a:r>
          </a:p>
          <a:p>
            <a:pPr lvl="1" eaLnBrk="1" hangingPunct="1"/>
            <a:r>
              <a:rPr lang="en-US" altLang="en-US" sz="2000" dirty="0"/>
              <a:t>Education access and quality</a:t>
            </a:r>
          </a:p>
          <a:p>
            <a:pPr lvl="1" eaLnBrk="1" hangingPunct="1"/>
            <a:r>
              <a:rPr lang="en-US" altLang="en-US" sz="2000" dirty="0"/>
              <a:t>Social and community context</a:t>
            </a:r>
          </a:p>
          <a:p>
            <a:pPr lvl="1" eaLnBrk="1" hangingPunct="1"/>
            <a:r>
              <a:rPr lang="en-US" altLang="en-US" sz="2000" dirty="0"/>
              <a:t>Economic stability</a:t>
            </a:r>
          </a:p>
          <a:p>
            <a:pPr lvl="1" eaLnBrk="1" hangingPunct="1"/>
            <a:r>
              <a:rPr lang="en-US" altLang="en-US" sz="2000" dirty="0"/>
              <a:t>Neighborhood and built environment</a:t>
            </a:r>
          </a:p>
          <a:p>
            <a:pPr eaLnBrk="1" hangingPunct="1"/>
            <a:r>
              <a:rPr lang="en-US" altLang="en-US" sz="2400" dirty="0"/>
              <a:t>Health literacy</a:t>
            </a:r>
          </a:p>
        </p:txBody>
      </p:sp>
    </p:spTree>
    <p:extLst>
      <p:ext uri="{BB962C8B-B14F-4D97-AF65-F5344CB8AC3E}">
        <p14:creationId xmlns:p14="http://schemas.microsoft.com/office/powerpoint/2010/main" val="304824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xmlns="" id="{1C377577-1836-4760-9A82-C5D5010C5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Diversity</a:t>
            </a:r>
            <a:endParaRPr lang="en-US" altLang="en-US" dirty="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xmlns="" id="{4D465EFF-ADBF-4697-BACE-5C46418815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Knowledge of diversity as starting point when relating to people from different backgrounds</a:t>
            </a:r>
          </a:p>
          <a:p>
            <a:r>
              <a:rPr lang="en-US" altLang="en-US" dirty="0" smtClean="0"/>
              <a:t>Wide variations among people from any culture or group</a:t>
            </a:r>
            <a:endParaRPr lang="en-US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xmlns="" id="{DBD7B34E-528F-4DD2-8133-E3145230C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Question #1</a:t>
            </a:r>
            <a:endParaRPr lang="en-US" altLang="en-US" dirty="0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xmlns="" id="{1599222D-8B1F-4092-BBC2-BD2B6F0E1D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Is the following statement true or false?</a:t>
            </a:r>
          </a:p>
          <a:p>
            <a:r>
              <a:rPr lang="en-US" altLang="en-US" dirty="0" smtClean="0"/>
              <a:t>Cultural factors include hardiness and resilience.</a:t>
            </a:r>
            <a:endParaRPr lang="en-US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WW TEMPLATE">
  <a:themeElements>
    <a:clrScheme name="">
      <a:dk1>
        <a:srgbClr val="000000"/>
      </a:dk1>
      <a:lt1>
        <a:srgbClr val="FFFFFF"/>
      </a:lt1>
      <a:dk2>
        <a:srgbClr val="006B76"/>
      </a:dk2>
      <a:lt2>
        <a:srgbClr val="000000"/>
      </a:lt2>
      <a:accent1>
        <a:srgbClr val="186EC4"/>
      </a:accent1>
      <a:accent2>
        <a:srgbClr val="CC9900"/>
      </a:accent2>
      <a:accent3>
        <a:srgbClr val="FFFFFF"/>
      </a:accent3>
      <a:accent4>
        <a:srgbClr val="000000"/>
      </a:accent4>
      <a:accent5>
        <a:srgbClr val="ABBADE"/>
      </a:accent5>
      <a:accent6>
        <a:srgbClr val="B98A00"/>
      </a:accent6>
      <a:hlink>
        <a:srgbClr val="FF0000"/>
      </a:hlink>
      <a:folHlink>
        <a:srgbClr val="009900"/>
      </a:folHlink>
    </a:clrScheme>
    <a:fontScheme name="LWW TEMPLAT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WW TEMPLAT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WW TEMPLAT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WW TEMPLATE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E3DC08E5B84D43B175C9FE208FC5A8" ma:contentTypeVersion="12" ma:contentTypeDescription="Create a new document." ma:contentTypeScope="" ma:versionID="bf2ccbbb28ce204f64761bb7953ec272">
  <xsd:schema xmlns:xsd="http://www.w3.org/2001/XMLSchema" xmlns:xs="http://www.w3.org/2001/XMLSchema" xmlns:p="http://schemas.microsoft.com/office/2006/metadata/properties" xmlns:ns3="a6485ab5-851e-47ff-93ce-feaefe8b5909" xmlns:ns4="d88a124b-e06d-4530-ac11-f5e396ad584f" targetNamespace="http://schemas.microsoft.com/office/2006/metadata/properties" ma:root="true" ma:fieldsID="11be8e743ecca255454a96452f43bbcd" ns3:_="" ns4:_="">
    <xsd:import namespace="a6485ab5-851e-47ff-93ce-feaefe8b5909"/>
    <xsd:import namespace="d88a124b-e06d-4530-ac11-f5e396ad58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85ab5-851e-47ff-93ce-feaefe8b590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88a124b-e06d-4530-ac11-f5e396ad584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029674-FD7B-4738-8DBB-097FA3334C0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6485ab5-851e-47ff-93ce-feaefe8b5909"/>
    <ds:schemaRef ds:uri="d88a124b-e06d-4530-ac11-f5e396ad58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D794FC7-070B-42BC-B2A9-E40F701DA367}">
  <ds:schemaRefs>
    <ds:schemaRef ds:uri="http://schemas.openxmlformats.org/package/2006/metadata/core-properties"/>
    <ds:schemaRef ds:uri="a6485ab5-851e-47ff-93ce-feaefe8b5909"/>
    <ds:schemaRef ds:uri="http://purl.org/dc/dcmitype/"/>
    <ds:schemaRef ds:uri="http://purl.org/dc/elements/1.1/"/>
    <ds:schemaRef ds:uri="http://schemas.microsoft.com/office/2006/documentManagement/types"/>
    <ds:schemaRef ds:uri="d88a124b-e06d-4530-ac11-f5e396ad584f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E6C56583-9828-4721-A0F2-EDCD4E0DDA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G:\Q299xx.LWW\LWW TEMPLATE.ppt</Template>
  <TotalTime>2335</TotalTime>
  <Words>363</Words>
  <Application>Microsoft Office PowerPoint</Application>
  <PresentationFormat>On-screen Show (4:3)</PresentationFormat>
  <Paragraphs>72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LWW TEMPLATE</vt:lpstr>
      <vt:lpstr>Chapter 7   Client’s Response to Illness </vt:lpstr>
      <vt:lpstr>Individual Factors #1</vt:lpstr>
      <vt:lpstr>Individual Factors #2</vt:lpstr>
      <vt:lpstr>Individual Factors #3</vt:lpstr>
      <vt:lpstr>Interpersonal Factors</vt:lpstr>
      <vt:lpstr>Cultural Factors</vt:lpstr>
      <vt:lpstr>Social Determinants of Health</vt:lpstr>
      <vt:lpstr>Diversity</vt:lpstr>
      <vt:lpstr>Question #1</vt:lpstr>
      <vt:lpstr>Answer to Question #1</vt:lpstr>
      <vt:lpstr>Nurse’s Role in Working With Clients of Diverse Cultures</vt:lpstr>
      <vt:lpstr>Self-Awareness Issues</vt:lpstr>
    </vt:vector>
  </TitlesOfParts>
  <Company>Wolters Kluwer Health - Lippincott Williams &amp; Wilkins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7: Client’s Response to Illness</dc:title>
  <dc:creator>Dale Gray</dc:creator>
  <cp:lastModifiedBy> </cp:lastModifiedBy>
  <cp:revision>154</cp:revision>
  <cp:lastPrinted>2013-02-13T20:53:23Z</cp:lastPrinted>
  <dcterms:created xsi:type="dcterms:W3CDTF">2001-02-15T19:07:27Z</dcterms:created>
  <dcterms:modified xsi:type="dcterms:W3CDTF">2022-07-21T06:28:03Z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0x01010096E3DC08E5B84D43B175C9FE208FC5A8</vt:lpwstr>
  </property>
</Properties>
</file>