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17"/>
  </p:notesMasterIdLst>
  <p:handoutMasterIdLst>
    <p:handoutMasterId r:id="rId18"/>
  </p:handoutMasterIdLst>
  <p:sldIdLst>
    <p:sldId id="337" r:id="rId5"/>
    <p:sldId id="294" r:id="rId6"/>
    <p:sldId id="326" r:id="rId7"/>
    <p:sldId id="315" r:id="rId8"/>
    <p:sldId id="316" r:id="rId9"/>
    <p:sldId id="297" r:id="rId10"/>
    <p:sldId id="338" r:id="rId11"/>
    <p:sldId id="298" r:id="rId12"/>
    <p:sldId id="318" r:id="rId13"/>
    <p:sldId id="319" r:id="rId14"/>
    <p:sldId id="313" r:id="rId15"/>
    <p:sldId id="314" r:id="rId16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1974CF"/>
    <a:srgbClr val="1B7EE1"/>
    <a:srgbClr val="1973CD"/>
    <a:srgbClr val="1666B6"/>
    <a:srgbClr val="0C66C0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F77ACFA1-BB43-4F56-B1B2-55BB976262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E2C2CF0-4896-4BBF-8112-9FF17E4BE4D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D3608199-5174-4306-9B0B-3A41D344D4E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A76CD0D7-3021-4F4E-95E1-D43CB1BEA67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86F8C66D-3FE3-4D4E-B22B-BB619A6E71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1159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9091BB41-C8AB-4827-9E99-75A3F924D8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17ECB54D-7243-43C7-A443-B2E674BAA0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xmlns="" id="{DC35E0BE-5856-4A5D-84DA-78D9DC8FE0A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01E34F76-D4A4-47A5-97EE-1A98B3F026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0B512621-B0CC-42C9-9079-C2980EE14A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F0CD07D5-8BC1-46E5-91BC-C6F94A5343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0DAE4647-69ED-4BC4-891A-5E8E4B046FB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7162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FB775E8C-B63B-4449-B117-D0B53A706E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4" name="Picture 12" descr="ppt_opener.jpg">
            <a:extLst>
              <a:ext uri="{FF2B5EF4-FFF2-40B4-BE49-F238E27FC236}">
                <a16:creationId xmlns:a16="http://schemas.microsoft.com/office/drawing/2014/main" xmlns="" id="{178975A1-D2D6-4E58-8986-560E6067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150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80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67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46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635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257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397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4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38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728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57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EA4B4C75-5B73-4791-91E5-1DE8C238F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802A1FCE-2628-4D01-A681-62DCD44A7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3388" y="1640504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2B863561-2D68-4E6E-96EF-106D46948CF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B0EF6BC9-3489-45EB-86B0-410DD29E5DB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xmlns="" id="{BCA5E069-11A3-4C13-9A36-37CD1B1FF8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</a:t>
            </a:r>
            <a:r>
              <a:rPr lang="en-US" sz="1000" dirty="0" smtClean="0">
                <a:latin typeface="Arial" charset="0"/>
              </a:rPr>
              <a:t>2023 </a:t>
            </a:r>
            <a:r>
              <a:rPr lang="en-US" sz="1000" dirty="0">
                <a:latin typeface="Arial" charset="0"/>
              </a:rPr>
              <a:t>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:a16="http://schemas.microsoft.com/office/drawing/2014/main" xmlns="" id="{501A6186-21BF-41C3-92BA-F2D40F6001F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BC2FF2B7-3901-4C66-A443-F3FDD578FC70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718" y="2909786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Client’s Response to Illness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CD7CAB7A-AEE0-45AD-8F70-CB4BF0748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7BDF1FFF-FF58-44B7-825B-4CF3DBAFE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Cultural factors include the client’s beliefs about health and illness.</a:t>
            </a:r>
          </a:p>
          <a:p>
            <a:pPr lvl="1"/>
            <a:r>
              <a:rPr lang="en-US" altLang="en-US" dirty="0" smtClean="0"/>
              <a:t>Hardiness and resilience are individual factors.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6CA78530-636B-4B02-ADC1-CC10F868A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Nurse’s Role in Working With Clients of Diverse Cultures</a:t>
            </a:r>
            <a:endParaRPr lang="en-US" altLang="en-US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C0D1E3B3-2FDB-40E2-8A3E-6D7E8A0B7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Seeking knowledge about client’s values, beliefs, health practices</a:t>
            </a:r>
          </a:p>
          <a:p>
            <a:r>
              <a:rPr lang="en-US" altLang="en-US" dirty="0" smtClean="0"/>
              <a:t>Client as best source of information</a:t>
            </a:r>
          </a:p>
          <a:p>
            <a:r>
              <a:rPr lang="en-US" altLang="en-US" dirty="0" smtClean="0"/>
              <a:t>Observation at initial meeting of client’s:</a:t>
            </a:r>
          </a:p>
          <a:p>
            <a:pPr lvl="1"/>
            <a:r>
              <a:rPr lang="en-US" altLang="en-US" dirty="0" smtClean="0"/>
              <a:t>Preferences</a:t>
            </a:r>
          </a:p>
          <a:p>
            <a:pPr lvl="1"/>
            <a:r>
              <a:rPr lang="en-US" altLang="en-US" dirty="0" smtClean="0"/>
              <a:t>Health practices</a:t>
            </a:r>
          </a:p>
          <a:p>
            <a:pPr lvl="1"/>
            <a:r>
              <a:rPr lang="en-US" altLang="en-US" dirty="0" smtClean="0"/>
              <a:t>Beliefs</a:t>
            </a:r>
          </a:p>
          <a:p>
            <a:r>
              <a:rPr lang="en-US" altLang="en-US" dirty="0" smtClean="0"/>
              <a:t>Open, objective approach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90615627-1EC3-4788-8985-A74A70735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7CA151E0-87F2-4462-8646-4ACB9AEEA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Maintain genuine, caring attitude.</a:t>
            </a:r>
          </a:p>
          <a:p>
            <a:r>
              <a:rPr lang="en-US" altLang="en-US" dirty="0" smtClean="0"/>
              <a:t>Ask how client wants to be addressed.</a:t>
            </a:r>
          </a:p>
          <a:p>
            <a:r>
              <a:rPr lang="en-US" altLang="en-US" dirty="0" smtClean="0"/>
              <a:t>Ask how nurse can promote spiritual, religious, and health practices.</a:t>
            </a:r>
          </a:p>
          <a:p>
            <a:r>
              <a:rPr lang="en-US" altLang="en-US" dirty="0" smtClean="0"/>
              <a:t>Recognize own feelings and possible prejudices.</a:t>
            </a:r>
          </a:p>
          <a:p>
            <a:r>
              <a:rPr lang="en-US" altLang="en-US" dirty="0" smtClean="0"/>
              <a:t>Remember that client’s response to illness is complex and unique.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D2A13FC-7782-4151-B571-BBC26D067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Individual Factors #1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BDB49E0C-8558-46E8-921B-05CA8AE57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Age, growth, development</a:t>
            </a:r>
          </a:p>
          <a:p>
            <a:pPr lvl="1"/>
            <a:r>
              <a:rPr lang="en-US" altLang="en-US" dirty="0" smtClean="0"/>
              <a:t>Effect on coping with illness</a:t>
            </a:r>
          </a:p>
          <a:p>
            <a:pPr lvl="1"/>
            <a:r>
              <a:rPr lang="en-US" altLang="en-US" dirty="0" smtClean="0"/>
              <a:t>Expression of illness</a:t>
            </a:r>
          </a:p>
          <a:p>
            <a:pPr lvl="1"/>
            <a:r>
              <a:rPr lang="en-US" altLang="en-US" dirty="0" smtClean="0"/>
              <a:t>Erikson’s stages of psychosocial development (see Table 7.1); each stage dependent on successful completion of previous one</a:t>
            </a:r>
          </a:p>
          <a:p>
            <a:pPr lvl="1"/>
            <a:r>
              <a:rPr lang="en-US" altLang="en-US" dirty="0" smtClean="0"/>
              <a:t>Adult growth and development tasks (see Table 7.2)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ADA5AAA0-5A69-4CC9-8EE3-C42839BCA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Individual Factors #2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ABD15095-396A-44BF-97B5-6CFE8601E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Genetics, biologic factors</a:t>
            </a:r>
          </a:p>
          <a:p>
            <a:r>
              <a:rPr lang="en-US" altLang="en-US" dirty="0" smtClean="0"/>
              <a:t>Physical health and health practices</a:t>
            </a:r>
          </a:p>
          <a:p>
            <a:pPr lvl="1"/>
            <a:r>
              <a:rPr lang="en-US" altLang="en-US" dirty="0" smtClean="0"/>
              <a:t>Healthier = better coping with stress or illness</a:t>
            </a:r>
          </a:p>
          <a:p>
            <a:r>
              <a:rPr lang="en-US" altLang="en-US" dirty="0" smtClean="0"/>
              <a:t>Response to drugs</a:t>
            </a:r>
          </a:p>
          <a:p>
            <a:pPr lvl="1"/>
            <a:r>
              <a:rPr lang="en-US" altLang="en-US" dirty="0" smtClean="0"/>
              <a:t>Effect of genetic and metabolism differences</a:t>
            </a:r>
          </a:p>
          <a:p>
            <a:pPr lvl="1"/>
            <a:r>
              <a:rPr lang="en-US" altLang="en-US" dirty="0" smtClean="0"/>
              <a:t>Poor, intermediate, and ultrarapid metabolizers</a:t>
            </a:r>
          </a:p>
          <a:p>
            <a:pPr lvl="1"/>
            <a:r>
              <a:rPr lang="en-US" altLang="en-US" dirty="0" smtClean="0"/>
              <a:t>Slower metabolism = need for lower doses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5AF12E34-9004-4F72-9837-79BFA804B1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Individual Factors #3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93E3303F-E227-4268-BDE7-AD26C482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Self-efficacy</a:t>
            </a:r>
          </a:p>
          <a:p>
            <a:r>
              <a:rPr lang="en-US" altLang="en-US" dirty="0" smtClean="0"/>
              <a:t>Hardiness (commitment, control, challenge)</a:t>
            </a:r>
          </a:p>
          <a:p>
            <a:r>
              <a:rPr lang="en-US" altLang="en-US" dirty="0" smtClean="0"/>
              <a:t>Resilience and resourcefulness</a:t>
            </a:r>
          </a:p>
          <a:p>
            <a:r>
              <a:rPr lang="en-US" altLang="en-US" dirty="0" smtClean="0"/>
              <a:t>Spirituality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C625AFF8-FD0B-482F-8DA2-64BDD339C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Interpersonal Factors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34990507-3344-46ED-9182-F83AC3A6F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Sense of belonging</a:t>
            </a:r>
          </a:p>
          <a:p>
            <a:pPr lvl="1"/>
            <a:r>
              <a:rPr lang="en-US" altLang="en-US" dirty="0" smtClean="0"/>
              <a:t>Value</a:t>
            </a:r>
          </a:p>
          <a:p>
            <a:pPr lvl="1"/>
            <a:r>
              <a:rPr lang="en-US" altLang="en-US" dirty="0" smtClean="0"/>
              <a:t>Fit</a:t>
            </a:r>
          </a:p>
          <a:p>
            <a:r>
              <a:rPr lang="en-US" altLang="en-US" dirty="0" smtClean="0"/>
              <a:t>Social networks and social support</a:t>
            </a:r>
          </a:p>
          <a:p>
            <a:pPr lvl="1"/>
            <a:r>
              <a:rPr lang="en-US" altLang="en-US" dirty="0" smtClean="0"/>
              <a:t>Perception of support system</a:t>
            </a:r>
          </a:p>
          <a:p>
            <a:pPr lvl="1"/>
            <a:r>
              <a:rPr lang="en-US" altLang="en-US" dirty="0" smtClean="0"/>
              <a:t>Responsiveness of support system</a:t>
            </a:r>
          </a:p>
          <a:p>
            <a:r>
              <a:rPr lang="en-US" altLang="en-US" dirty="0" smtClean="0"/>
              <a:t>Family support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C9348429-545F-4129-89A0-4053127B2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Factors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3E847B37-9152-46B9-8B81-EDF01EB5D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Cultural competency</a:t>
            </a:r>
          </a:p>
          <a:p>
            <a:r>
              <a:rPr lang="en-US" altLang="en-US" dirty="0" smtClean="0"/>
              <a:t>Cultural humility (see Box 7.1)</a:t>
            </a:r>
          </a:p>
          <a:p>
            <a:r>
              <a:rPr lang="en-US" altLang="en-US" dirty="0" smtClean="0"/>
              <a:t>Beliefs about causes of illness</a:t>
            </a:r>
          </a:p>
          <a:p>
            <a:r>
              <a:rPr lang="en-US" altLang="en-US" dirty="0" smtClean="0"/>
              <a:t>Factors in cultural assessment</a:t>
            </a:r>
          </a:p>
          <a:p>
            <a:pPr lvl="1"/>
            <a:r>
              <a:rPr lang="en-US" altLang="en-US" dirty="0" smtClean="0"/>
              <a:t>Communication</a:t>
            </a:r>
          </a:p>
          <a:p>
            <a:pPr lvl="1"/>
            <a:r>
              <a:rPr lang="en-US" altLang="en-US" dirty="0" smtClean="0"/>
              <a:t>Physical distance or space</a:t>
            </a:r>
          </a:p>
          <a:p>
            <a:pPr lvl="1"/>
            <a:r>
              <a:rPr lang="en-US" altLang="en-US" dirty="0" smtClean="0"/>
              <a:t>Social organization</a:t>
            </a:r>
          </a:p>
          <a:p>
            <a:pPr lvl="1"/>
            <a:r>
              <a:rPr lang="en-US" altLang="en-US" dirty="0" smtClean="0"/>
              <a:t>Time orientation</a:t>
            </a:r>
          </a:p>
          <a:p>
            <a:pPr lvl="1"/>
            <a:r>
              <a:rPr lang="en-US" altLang="en-US" dirty="0" smtClean="0"/>
              <a:t>Environmental control</a:t>
            </a:r>
          </a:p>
          <a:p>
            <a:pPr lvl="1"/>
            <a:r>
              <a:rPr lang="en-US" altLang="en-US" dirty="0" smtClean="0"/>
              <a:t>Biologic variations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C9348429-545F-4129-89A0-4053127B2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9220" y="834058"/>
            <a:ext cx="8524875" cy="388938"/>
          </a:xfrm>
        </p:spPr>
        <p:txBody>
          <a:bodyPr/>
          <a:lstStyle/>
          <a:p>
            <a:pPr eaLnBrk="1" hangingPunct="1"/>
            <a:r>
              <a:rPr lang="en-US" altLang="en-US" dirty="0"/>
              <a:t>Social Determinants of Health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3E847B37-9152-46B9-8B81-EDF01EB5D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3436" y="1638300"/>
            <a:ext cx="8613775" cy="4486275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Environmental conditions that affect health risks and outcomes</a:t>
            </a:r>
          </a:p>
          <a:p>
            <a:pPr eaLnBrk="1" hangingPunct="1"/>
            <a:r>
              <a:rPr lang="en-US" altLang="en-US" sz="2400" dirty="0"/>
              <a:t>Five key areas in </a:t>
            </a:r>
            <a:r>
              <a:rPr lang="en-US" altLang="en-US" sz="2400" i="1" dirty="0"/>
              <a:t>Healthy People 2030</a:t>
            </a:r>
            <a:r>
              <a:rPr lang="en-US" altLang="en-US" sz="2400" dirty="0"/>
              <a:t> (see Box 7.2)</a:t>
            </a:r>
          </a:p>
          <a:p>
            <a:pPr lvl="1" eaLnBrk="1" hangingPunct="1"/>
            <a:r>
              <a:rPr lang="en-US" altLang="en-US" sz="2000" dirty="0"/>
              <a:t>Health care access and quality</a:t>
            </a:r>
          </a:p>
          <a:p>
            <a:pPr lvl="1" eaLnBrk="1" hangingPunct="1"/>
            <a:r>
              <a:rPr lang="en-US" altLang="en-US" sz="2000" dirty="0"/>
              <a:t>Education access and quality</a:t>
            </a:r>
          </a:p>
          <a:p>
            <a:pPr lvl="1" eaLnBrk="1" hangingPunct="1"/>
            <a:r>
              <a:rPr lang="en-US" altLang="en-US" sz="2000" dirty="0"/>
              <a:t>Social and community context</a:t>
            </a:r>
          </a:p>
          <a:p>
            <a:pPr lvl="1" eaLnBrk="1" hangingPunct="1"/>
            <a:r>
              <a:rPr lang="en-US" altLang="en-US" sz="2000" dirty="0"/>
              <a:t>Economic stability</a:t>
            </a:r>
          </a:p>
          <a:p>
            <a:pPr lvl="1" eaLnBrk="1" hangingPunct="1"/>
            <a:r>
              <a:rPr lang="en-US" altLang="en-US" sz="2000" dirty="0"/>
              <a:t>Neighborhood and built environment</a:t>
            </a:r>
          </a:p>
          <a:p>
            <a:pPr eaLnBrk="1" hangingPunct="1"/>
            <a:r>
              <a:rPr lang="en-US" altLang="en-US" sz="2400" dirty="0"/>
              <a:t>Health literacy</a:t>
            </a:r>
          </a:p>
        </p:txBody>
      </p:sp>
    </p:spTree>
    <p:extLst>
      <p:ext uri="{BB962C8B-B14F-4D97-AF65-F5344CB8AC3E}">
        <p14:creationId xmlns:p14="http://schemas.microsoft.com/office/powerpoint/2010/main" val="304824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1C377577-1836-4760-9A82-C5D5010C5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Diversity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4D465EFF-ADBF-4697-BACE-5C4641881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Knowledge of diversity as starting point when relating to people from different backgrounds</a:t>
            </a:r>
          </a:p>
          <a:p>
            <a:r>
              <a:rPr lang="en-US" altLang="en-US" dirty="0" smtClean="0"/>
              <a:t>Wide variations among people from any culture or group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DBD7B34E-528F-4DD2-8133-E3145230C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1599222D-8B1F-4092-BBC2-BD2B6F0E1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Cultural factors include hardiness and resilience.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029674-FD7B-4738-8DBB-097FA3334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794FC7-070B-42BC-B2A9-E40F701DA367}">
  <ds:schemaRefs>
    <ds:schemaRef ds:uri="http://schemas.openxmlformats.org/package/2006/metadata/core-properties"/>
    <ds:schemaRef ds:uri="a6485ab5-851e-47ff-93ce-feaefe8b5909"/>
    <ds:schemaRef ds:uri="http://purl.org/dc/dcmitype/"/>
    <ds:schemaRef ds:uri="http://purl.org/dc/elements/1.1/"/>
    <ds:schemaRef ds:uri="http://schemas.microsoft.com/office/2006/documentManagement/types"/>
    <ds:schemaRef ds:uri="d88a124b-e06d-4530-ac11-f5e396ad584f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6C56583-9828-4721-A0F2-EDCD4E0DDA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2335</TotalTime>
  <Words>363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LWW TEMPLATE</vt:lpstr>
      <vt:lpstr>Chapter 7   Client’s Response to Illness </vt:lpstr>
      <vt:lpstr>Individual Factors #1</vt:lpstr>
      <vt:lpstr>Individual Factors #2</vt:lpstr>
      <vt:lpstr>Individual Factors #3</vt:lpstr>
      <vt:lpstr>Interpersonal Factors</vt:lpstr>
      <vt:lpstr>Cultural Factors</vt:lpstr>
      <vt:lpstr>Social Determinants of Health</vt:lpstr>
      <vt:lpstr>Diversity</vt:lpstr>
      <vt:lpstr>Question #1</vt:lpstr>
      <vt:lpstr>Answer to Question #1</vt:lpstr>
      <vt:lpstr>Nurse’s Role in Working With Clients of Diverse Cultures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Client’s Response to Illness</dc:title>
  <dc:creator>Dale Gray</dc:creator>
  <cp:lastModifiedBy> </cp:lastModifiedBy>
  <cp:revision>154</cp:revision>
  <cp:lastPrinted>2013-02-13T20:53:23Z</cp:lastPrinted>
  <dcterms:created xsi:type="dcterms:W3CDTF">2001-02-15T19:07:27Z</dcterms:created>
  <dcterms:modified xsi:type="dcterms:W3CDTF">2022-07-21T06:28:03Z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