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30"/>
  </p:notesMasterIdLst>
  <p:handoutMasterIdLst>
    <p:handoutMasterId r:id="rId31"/>
  </p:handoutMasterIdLst>
  <p:sldIdLst>
    <p:sldId id="321" r:id="rId5"/>
    <p:sldId id="303" r:id="rId6"/>
    <p:sldId id="295" r:id="rId7"/>
    <p:sldId id="296" r:id="rId8"/>
    <p:sldId id="317" r:id="rId9"/>
    <p:sldId id="311" r:id="rId10"/>
    <p:sldId id="312" r:id="rId11"/>
    <p:sldId id="304" r:id="rId12"/>
    <p:sldId id="309" r:id="rId13"/>
    <p:sldId id="310" r:id="rId14"/>
    <p:sldId id="305" r:id="rId15"/>
    <p:sldId id="318" r:id="rId16"/>
    <p:sldId id="306" r:id="rId17"/>
    <p:sldId id="319" r:id="rId18"/>
    <p:sldId id="307" r:id="rId19"/>
    <p:sldId id="308" r:id="rId20"/>
    <p:sldId id="313" r:id="rId21"/>
    <p:sldId id="314" r:id="rId22"/>
    <p:sldId id="298" r:id="rId23"/>
    <p:sldId id="299" r:id="rId24"/>
    <p:sldId id="300" r:id="rId25"/>
    <p:sldId id="301" r:id="rId26"/>
    <p:sldId id="315" r:id="rId27"/>
    <p:sldId id="316" r:id="rId28"/>
    <p:sldId id="302" r:id="rId29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47434AF-BDD5-4F95-8C29-492100C481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E537BD3E-2192-479F-A63E-D981DD4D05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5BE4D3CD-FD49-485A-BFD5-6C79F32CD74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195F6CF6-6E99-4160-9E4D-FF2351464C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4366EEEC-BEA3-41ED-9FEA-A661B5DAB2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1353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F93E314A-2837-49AB-AD4F-969C4DFE18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C4BDCDFE-0E64-4F85-BC63-28D6A7A0EB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xmlns="" id="{C1CBC97F-A4CB-422E-B5F8-CC9CA9D3A6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8D1CFF29-C5FE-47BA-98DC-97F3D9AA75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6ACB4895-7AF7-4C74-A816-B4E6774CC7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6B28BC4A-B944-447D-9FC8-4C5D4663EB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67787B75-4A42-4977-AEAE-C46001A2ED4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1769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5F753C87-CE1F-4142-9331-C3C779BB39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C517CAA9-0E69-464E-A25E-7C792D50A1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67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491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8120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323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948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64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484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446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923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44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89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6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A5A4E7E0-0F9E-40B3-8942-EA40299A2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0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79AA220B-9FBD-40E3-8C89-538D5C772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9384" y="16639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2DE58840-962A-4D8E-BF2B-CC40C3479C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30D42379-7B23-4483-9230-D69DB03AD6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xmlns="" id="{1ADBB1F7-7DEF-4F86-9338-8A426831CD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E1DAA8F9-886B-42F3-BF7F-F96FF3DFFE8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2210542-B4E5-471A-8B22-3C94A9A162E5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304" y="2945068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444984FD-0A3A-4AAD-AEDD-A178E43CB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#3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A70B818A-4204-41E3-A7CD-411174889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Mood/affect</a:t>
            </a:r>
          </a:p>
          <a:p>
            <a:pPr lvl="1"/>
            <a:r>
              <a:rPr lang="en-US" altLang="en-US" dirty="0" smtClean="0"/>
              <a:t>Assess for consistency</a:t>
            </a:r>
          </a:p>
          <a:p>
            <a:pPr lvl="1"/>
            <a:r>
              <a:rPr lang="en-US" altLang="en-US" dirty="0" smtClean="0"/>
              <a:t>Common terms in assessing affect</a:t>
            </a:r>
          </a:p>
          <a:p>
            <a:pPr lvl="2"/>
            <a:r>
              <a:rPr lang="en-US" altLang="en-US" dirty="0" smtClean="0"/>
              <a:t>Blunted</a:t>
            </a:r>
          </a:p>
          <a:p>
            <a:pPr lvl="2"/>
            <a:r>
              <a:rPr lang="en-US" altLang="en-US" dirty="0" smtClean="0"/>
              <a:t>Broad</a:t>
            </a:r>
          </a:p>
          <a:p>
            <a:pPr lvl="2"/>
            <a:r>
              <a:rPr lang="en-US" altLang="en-US" dirty="0" smtClean="0"/>
              <a:t>Flat</a:t>
            </a:r>
          </a:p>
          <a:p>
            <a:pPr lvl="2"/>
            <a:r>
              <a:rPr lang="en-US" altLang="en-US" dirty="0" smtClean="0"/>
              <a:t>Inappropriate</a:t>
            </a:r>
          </a:p>
          <a:p>
            <a:pPr lvl="2"/>
            <a:r>
              <a:rPr lang="en-US" altLang="en-US" dirty="0" smtClean="0"/>
              <a:t>Restricted</a:t>
            </a:r>
          </a:p>
          <a:p>
            <a:pPr lvl="2"/>
            <a:r>
              <a:rPr lang="en-US" altLang="en-US" dirty="0" smtClean="0"/>
              <a:t>Labile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BC68F701-C3C1-46DE-8AD8-324CF5197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6571" y="844363"/>
            <a:ext cx="7758113" cy="388938"/>
          </a:xfrm>
        </p:spPr>
        <p:txBody>
          <a:bodyPr/>
          <a:lstStyle/>
          <a:p>
            <a:pPr eaLnBrk="1" hangingPunct="1"/>
            <a:r>
              <a:rPr lang="en-US" altLang="en-US" dirty="0"/>
              <a:t>Assessment Content #4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xmlns="" id="{0F5F1488-839E-4D9E-A003-B471BC2E4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184" y="1510771"/>
            <a:ext cx="8613775" cy="4906962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Thought process/content</a:t>
            </a:r>
          </a:p>
          <a:p>
            <a:pPr lvl="1" eaLnBrk="1" hangingPunct="1"/>
            <a:r>
              <a:rPr lang="en-US" altLang="en-US" sz="2200" dirty="0"/>
              <a:t>Process (how the client thinks) and content (what the client says)</a:t>
            </a:r>
          </a:p>
          <a:p>
            <a:pPr lvl="2" eaLnBrk="1" hangingPunct="1"/>
            <a:r>
              <a:rPr lang="en-US" altLang="en-US" dirty="0"/>
              <a:t>Circumstantial thinking</a:t>
            </a:r>
          </a:p>
          <a:p>
            <a:pPr lvl="2" eaLnBrk="1" hangingPunct="1"/>
            <a:r>
              <a:rPr lang="en-US" altLang="en-US" dirty="0"/>
              <a:t>Delusion</a:t>
            </a:r>
          </a:p>
          <a:p>
            <a:pPr lvl="2" eaLnBrk="1" hangingPunct="1"/>
            <a:r>
              <a:rPr lang="en-US" altLang="en-US" dirty="0"/>
              <a:t>Flight of ideas</a:t>
            </a:r>
          </a:p>
          <a:p>
            <a:pPr lvl="2" eaLnBrk="1" hangingPunct="1"/>
            <a:r>
              <a:rPr lang="en-US" altLang="en-US" dirty="0"/>
              <a:t>Ideas of reference</a:t>
            </a:r>
          </a:p>
          <a:p>
            <a:pPr lvl="2" eaLnBrk="1" hangingPunct="1"/>
            <a:r>
              <a:rPr lang="en-US" altLang="en-US" dirty="0"/>
              <a:t>Loose associations</a:t>
            </a:r>
          </a:p>
          <a:p>
            <a:pPr lvl="2" eaLnBrk="1" hangingPunct="1"/>
            <a:r>
              <a:rPr lang="en-US" altLang="en-US" dirty="0"/>
              <a:t>Tangential thinking</a:t>
            </a:r>
          </a:p>
          <a:p>
            <a:pPr lvl="2" eaLnBrk="1" hangingPunct="1"/>
            <a:r>
              <a:rPr lang="en-US" altLang="en-US" dirty="0"/>
              <a:t>Thought broadcasting, insertion, blocking, withdrawal</a:t>
            </a:r>
          </a:p>
          <a:p>
            <a:pPr lvl="2" eaLnBrk="1" hangingPunct="1"/>
            <a:r>
              <a:rPr lang="en-US" altLang="en-US" dirty="0"/>
              <a:t>Word salad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17D10A7E-C388-4B50-9803-27DACC01D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#5</a:t>
            </a:r>
            <a:endParaRPr lang="en-US" altLang="en-US" dirty="0"/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xmlns="" id="{96B1359B-E65B-4613-9F5C-38993D07D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 of suicide or harm toward others (see Box 8.2)</a:t>
            </a:r>
          </a:p>
          <a:p>
            <a:pPr lvl="1"/>
            <a:r>
              <a:rPr lang="en-US" altLang="en-US" dirty="0" smtClean="0"/>
              <a:t>Ask client directly</a:t>
            </a:r>
          </a:p>
          <a:p>
            <a:pPr lvl="1"/>
            <a:r>
              <a:rPr lang="en-US" altLang="en-US" dirty="0" smtClean="0"/>
              <a:t>Anger, hostility, or threats toward another person</a:t>
            </a:r>
          </a:p>
          <a:p>
            <a:pPr lvl="1"/>
            <a:r>
              <a:rPr lang="en-US" altLang="en-US" dirty="0" smtClean="0"/>
              <a:t>Specific threats or plans to harm someone</a:t>
            </a:r>
          </a:p>
          <a:p>
            <a:pPr lvl="2"/>
            <a:r>
              <a:rPr lang="en-US" altLang="en-US" dirty="0" smtClean="0"/>
              <a:t>Duty to warn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3DC40F01-9808-49F7-8BD0-919BDCB15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#6</a:t>
            </a:r>
            <a:endParaRPr lang="en-US" altLang="en-US" dirty="0"/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xmlns="" id="{305B592D-04EB-45FC-BA7B-98078A6D55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Sensorium/intellectual processes</a:t>
            </a:r>
          </a:p>
          <a:p>
            <a:pPr lvl="1"/>
            <a:r>
              <a:rPr lang="en-US" altLang="en-US" dirty="0" smtClean="0"/>
              <a:t>Orientation</a:t>
            </a:r>
          </a:p>
          <a:p>
            <a:pPr lvl="1"/>
            <a:r>
              <a:rPr lang="en-US" altLang="en-US" dirty="0" smtClean="0"/>
              <a:t>Memory</a:t>
            </a:r>
          </a:p>
          <a:p>
            <a:pPr lvl="1"/>
            <a:r>
              <a:rPr lang="en-US" altLang="en-US" dirty="0" smtClean="0"/>
              <a:t>Ability to concentrate</a:t>
            </a:r>
          </a:p>
          <a:p>
            <a:pPr lvl="1"/>
            <a:r>
              <a:rPr lang="en-US" altLang="en-US" dirty="0" smtClean="0"/>
              <a:t>Abstract thinking and intellectual abilities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292036F6-9C84-410B-A2EB-22B84B7EF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#7</a:t>
            </a:r>
            <a:endParaRPr lang="en-US" altLang="en-US" dirty="0"/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BD0C566C-228F-4CD6-9B87-117B57693A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Sensory</a:t>
            </a:r>
            <a:r>
              <a:rPr lang="en-IN" dirty="0" smtClean="0"/>
              <a:t>–</a:t>
            </a:r>
            <a:r>
              <a:rPr lang="en-US" altLang="en-US" dirty="0" smtClean="0"/>
              <a:t>perceptual alterations</a:t>
            </a:r>
          </a:p>
          <a:p>
            <a:pPr lvl="1"/>
            <a:r>
              <a:rPr lang="en-US" altLang="en-US" dirty="0" smtClean="0"/>
              <a:t>Auditory hallucinations</a:t>
            </a:r>
          </a:p>
          <a:p>
            <a:pPr lvl="1"/>
            <a:r>
              <a:rPr lang="en-US" altLang="en-US" dirty="0" smtClean="0"/>
              <a:t>Visual hallucinations</a:t>
            </a:r>
          </a:p>
          <a:p>
            <a:r>
              <a:rPr lang="en-US" altLang="en-US" dirty="0" smtClean="0"/>
              <a:t>Judgment and insight</a:t>
            </a:r>
          </a:p>
          <a:p>
            <a:pPr lvl="1"/>
            <a:r>
              <a:rPr lang="en-US" altLang="en-US" dirty="0" smtClean="0"/>
              <a:t>Ability to interpret environment</a:t>
            </a:r>
          </a:p>
          <a:p>
            <a:pPr lvl="1"/>
            <a:r>
              <a:rPr lang="en-US" altLang="en-US" dirty="0" smtClean="0"/>
              <a:t>Ability to understand true nature of one’s situation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DF300E82-E3F7-4FBE-9FE7-CAAC3C97B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#8</a:t>
            </a:r>
            <a:endParaRPr lang="en-US" altLang="en-US" dirty="0"/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xmlns="" id="{A0865D81-6751-4932-8EAF-42071997F5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3388" y="1800635"/>
            <a:ext cx="8415644" cy="3686175"/>
          </a:xfrm>
        </p:spPr>
        <p:txBody>
          <a:bodyPr/>
          <a:lstStyle/>
          <a:p>
            <a:r>
              <a:rPr lang="en-US" altLang="en-US" sz="2000" dirty="0" smtClean="0"/>
              <a:t>Self-concept</a:t>
            </a:r>
          </a:p>
          <a:p>
            <a:pPr lvl="1"/>
            <a:r>
              <a:rPr lang="en-US" altLang="en-US" sz="1800" dirty="0" smtClean="0"/>
              <a:t>Personal worth and dignity</a:t>
            </a:r>
          </a:p>
          <a:p>
            <a:pPr lvl="1"/>
            <a:r>
              <a:rPr lang="en-US" altLang="en-US" sz="1800" dirty="0" smtClean="0"/>
              <a:t>Description of physical characteristics/body image</a:t>
            </a:r>
          </a:p>
          <a:p>
            <a:pPr lvl="1"/>
            <a:r>
              <a:rPr lang="en-US" altLang="en-US" sz="1800" dirty="0" smtClean="0"/>
              <a:t>Emotions the client frequently experiences</a:t>
            </a:r>
          </a:p>
          <a:p>
            <a:r>
              <a:rPr lang="en-US" altLang="en-US" sz="2000" dirty="0" smtClean="0"/>
              <a:t>Roles and relationships</a:t>
            </a:r>
          </a:p>
          <a:p>
            <a:pPr lvl="1"/>
            <a:r>
              <a:rPr lang="en-US" altLang="en-US" sz="1800" dirty="0" smtClean="0"/>
              <a:t>Current roles</a:t>
            </a:r>
          </a:p>
          <a:p>
            <a:pPr lvl="1"/>
            <a:r>
              <a:rPr lang="en-US" altLang="en-US" sz="1800" dirty="0" smtClean="0"/>
              <a:t>Ability to fulfill roles</a:t>
            </a:r>
          </a:p>
          <a:p>
            <a:pPr lvl="1"/>
            <a:r>
              <a:rPr lang="en-US" altLang="en-US" sz="1800" dirty="0" smtClean="0"/>
              <a:t>Changes in roles</a:t>
            </a:r>
          </a:p>
          <a:p>
            <a:pPr lvl="1"/>
            <a:r>
              <a:rPr lang="en-US" altLang="en-US" sz="1800" dirty="0" smtClean="0"/>
              <a:t>Satisfaction with relationships</a:t>
            </a:r>
          </a:p>
          <a:p>
            <a:pPr lvl="1"/>
            <a:r>
              <a:rPr lang="en-US" altLang="en-US" sz="1800" dirty="0" smtClean="0"/>
              <a:t>Online activity/social media</a:t>
            </a:r>
          </a:p>
          <a:p>
            <a:pPr lvl="1"/>
            <a:r>
              <a:rPr lang="en-US" altLang="en-US" sz="1800" dirty="0" smtClean="0"/>
              <a:t>Categories of family assessment (see Box 8.3)</a:t>
            </a:r>
          </a:p>
          <a:p>
            <a:pPr lvl="1"/>
            <a:endParaRPr lang="en-US" alt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E47CF077-BAAD-4607-B222-53062CC83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#9</a:t>
            </a:r>
            <a:endParaRPr lang="en-US" altLang="en-US" dirty="0"/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xmlns="" id="{A0310C86-DDD8-4C19-9655-89F6D8885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Physiological and self-care considerations</a:t>
            </a:r>
          </a:p>
          <a:p>
            <a:pPr lvl="1"/>
            <a:r>
              <a:rPr lang="en-US" altLang="en-US" dirty="0" smtClean="0"/>
              <a:t>Eating habits</a:t>
            </a:r>
          </a:p>
          <a:p>
            <a:pPr lvl="1"/>
            <a:r>
              <a:rPr lang="en-US" altLang="en-US" dirty="0" smtClean="0"/>
              <a:t>Sleep patterns</a:t>
            </a:r>
          </a:p>
          <a:p>
            <a:pPr lvl="1"/>
            <a:r>
              <a:rPr lang="en-US" altLang="en-US" dirty="0" smtClean="0"/>
              <a:t>Major or chronic health problems</a:t>
            </a:r>
          </a:p>
          <a:p>
            <a:pPr lvl="1"/>
            <a:r>
              <a:rPr lang="en-US" altLang="en-US" dirty="0" smtClean="0"/>
              <a:t>Use of drugs and/or alcohol</a:t>
            </a:r>
          </a:p>
          <a:p>
            <a:pPr lvl="1"/>
            <a:r>
              <a:rPr lang="en-US" altLang="en-US" dirty="0" smtClean="0"/>
              <a:t>Noncompliance with prescribed medications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8F91110A-25C8-4019-B73E-9988A5D7D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A0665FE9-14C2-484C-BE86-42A20597E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item would the nurse include when assessing a client’s self-concept?</a:t>
            </a:r>
          </a:p>
          <a:p>
            <a:pPr marL="457200" lvl="1" indent="0">
              <a:buNone/>
            </a:pPr>
            <a:r>
              <a:rPr lang="en-US" altLang="en-US" dirty="0" smtClean="0"/>
              <a:t>A. Roles</a:t>
            </a:r>
          </a:p>
          <a:p>
            <a:pPr marL="457200" lvl="1" indent="0">
              <a:buNone/>
            </a:pPr>
            <a:r>
              <a:rPr lang="en-US" altLang="en-US" dirty="0" smtClean="0"/>
              <a:t>B. Support systems</a:t>
            </a:r>
          </a:p>
          <a:p>
            <a:pPr marL="457200" lvl="1" indent="0">
              <a:buNone/>
            </a:pPr>
            <a:r>
              <a:rPr lang="en-US" altLang="en-US" dirty="0" smtClean="0"/>
              <a:t>C. Body image</a:t>
            </a:r>
          </a:p>
          <a:p>
            <a:pPr marL="457200" lvl="1" indent="0">
              <a:buNone/>
            </a:pPr>
            <a:r>
              <a:rPr lang="en-US" altLang="en-US" dirty="0" smtClean="0"/>
              <a:t>D. Abstract thinking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6FB34288-4AD4-4B71-9ABE-E8C1878F8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xmlns="" id="{717CA9CE-DA9F-4C96-B48C-AF0547545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C. Body image</a:t>
            </a:r>
          </a:p>
          <a:p>
            <a:r>
              <a:rPr lang="en-US" dirty="0" smtClean="0"/>
              <a:t>Rationale: Assessment of the client’s self-concept includes information about the client’s personal view of self, a description of physical self, and emotions.</a:t>
            </a:r>
          </a:p>
          <a:p>
            <a:pPr lvl="1"/>
            <a:r>
              <a:rPr lang="en-US" dirty="0" smtClean="0"/>
              <a:t>Roles and support systems are addressed when assessing the client’s roles and relationships. Abstract thinking is addressed when assessing the client’s sensorium and intellectual processes.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F3A621CE-3331-45B5-A105-3005EFC85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BD473CB4-54C4-49AE-A679-9A9C779B5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Overall assessment</a:t>
            </a:r>
          </a:p>
          <a:p>
            <a:pPr lvl="1"/>
            <a:r>
              <a:rPr lang="en-US" altLang="en-US" dirty="0" smtClean="0"/>
              <a:t>Not isolated bits of information</a:t>
            </a:r>
          </a:p>
          <a:p>
            <a:pPr lvl="1"/>
            <a:r>
              <a:rPr lang="en-US" altLang="en-US" dirty="0" smtClean="0"/>
              <a:t>Patterns or themes in data → conclusions about clients’ strengths and needs, problems and risks</a:t>
            </a:r>
          </a:p>
          <a:p>
            <a:r>
              <a:rPr lang="en-US" altLang="en-US" dirty="0" smtClean="0"/>
              <a:t>Ongoing, dynamic process</a:t>
            </a:r>
          </a:p>
          <a:p>
            <a:r>
              <a:rPr lang="en-US" altLang="en-US" dirty="0" smtClean="0"/>
              <a:t>Psychological tests</a:t>
            </a:r>
          </a:p>
          <a:p>
            <a:r>
              <a:rPr lang="en-US" altLang="en-US" dirty="0" smtClean="0"/>
              <a:t>Psychiatric diagnoses</a:t>
            </a:r>
          </a:p>
          <a:p>
            <a:r>
              <a:rPr lang="en-US" altLang="en-US" dirty="0" smtClean="0"/>
              <a:t>Mental status examination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D367B33D-54EF-49B7-B1FF-94B4703411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Psychosocial Assessment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EC1526E8-EBCD-4F00-A498-A8612C9B5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Purpose </a:t>
            </a:r>
          </a:p>
          <a:p>
            <a:pPr lvl="1"/>
            <a:r>
              <a:rPr lang="en-US" altLang="en-US" dirty="0" smtClean="0"/>
              <a:t>Picture of client’s current emotional state, mental capacity, behavioral function</a:t>
            </a:r>
          </a:p>
          <a:p>
            <a:pPr lvl="1"/>
            <a:r>
              <a:rPr lang="en-US" altLang="en-US" dirty="0" smtClean="0"/>
              <a:t>Basis for developing plan of care</a:t>
            </a:r>
          </a:p>
          <a:p>
            <a:pPr lvl="1"/>
            <a:r>
              <a:rPr lang="en-US" altLang="en-US" dirty="0" smtClean="0"/>
              <a:t>Clinical baseline to evaluate effectiveness of treatment or measure client’s progress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B971898A-6A71-4108-94C8-423EEFF9B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Analysis: Psychological Tests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DBBF7C10-A15D-4070-9C2F-04684DB08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Intelligence tests</a:t>
            </a:r>
          </a:p>
          <a:p>
            <a:pPr lvl="1"/>
            <a:r>
              <a:rPr lang="en-US" altLang="en-US" dirty="0" smtClean="0"/>
              <a:t>Cognitive abilities</a:t>
            </a:r>
          </a:p>
          <a:p>
            <a:pPr lvl="1"/>
            <a:r>
              <a:rPr lang="en-US" altLang="en-US" dirty="0" smtClean="0"/>
              <a:t>Intellectual functioning</a:t>
            </a:r>
          </a:p>
          <a:p>
            <a:r>
              <a:rPr lang="en-US" altLang="en-US" dirty="0" smtClean="0"/>
              <a:t>Personality tests</a:t>
            </a:r>
          </a:p>
          <a:p>
            <a:pPr lvl="1"/>
            <a:r>
              <a:rPr lang="en-US" altLang="en-US" dirty="0" smtClean="0"/>
              <a:t>Self-concept, impulse control, reality testing, major defenses</a:t>
            </a:r>
          </a:p>
          <a:p>
            <a:pPr lvl="1"/>
            <a:r>
              <a:rPr lang="en-US" altLang="en-US" dirty="0" smtClean="0"/>
              <a:t>Objective (see Table 8.1)</a:t>
            </a:r>
          </a:p>
          <a:p>
            <a:pPr lvl="1"/>
            <a:r>
              <a:rPr lang="en-US" altLang="en-US" dirty="0" smtClean="0"/>
              <a:t>Projective (see Table 8.2)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1625BFC6-9F8E-45CF-AB09-8283EEE44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Analysis: Psychiatric Diagnoses 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29C19D19-620E-4699-A3D1-93A963663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 smtClean="0"/>
              <a:t>Diagnostic and Statistical Manual of Mental Disorders</a:t>
            </a:r>
            <a:r>
              <a:rPr lang="en-US" altLang="en-US" dirty="0" smtClean="0"/>
              <a:t>, Fifth Edition, Text Revision (</a:t>
            </a:r>
            <a:r>
              <a:rPr lang="en-US" altLang="en-US" i="1" dirty="0" smtClean="0"/>
              <a:t>DSM-5-TR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Classifies mental disorders into categories</a:t>
            </a:r>
          </a:p>
          <a:p>
            <a:pPr lvl="1"/>
            <a:r>
              <a:rPr lang="en-US" altLang="en-US" dirty="0" smtClean="0"/>
              <a:t>Describes each disorder </a:t>
            </a:r>
          </a:p>
          <a:p>
            <a:pPr lvl="1"/>
            <a:r>
              <a:rPr lang="en-US" altLang="en-US" dirty="0" smtClean="0"/>
              <a:t>Provides diagnostic criteria for each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4E13A2B6-EA92-4A29-99D2-8416B78C1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Analysis: Mental Status Examination 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6D0BAEFB-D90C-4129-B23F-7A8B2233C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Client’s cognitive abilities</a:t>
            </a:r>
          </a:p>
          <a:p>
            <a:pPr lvl="1"/>
            <a:r>
              <a:rPr lang="en-US" altLang="en-US" dirty="0" smtClean="0"/>
              <a:t>Orientation to person, time, place, date, season, day of the week</a:t>
            </a:r>
          </a:p>
          <a:p>
            <a:pPr lvl="1"/>
            <a:r>
              <a:rPr lang="en-US" altLang="en-US" dirty="0" smtClean="0"/>
              <a:t>Interpretation of proverbs</a:t>
            </a:r>
          </a:p>
          <a:p>
            <a:pPr lvl="1"/>
            <a:r>
              <a:rPr lang="en-US" altLang="en-US" dirty="0" smtClean="0"/>
              <a:t>Math calculations</a:t>
            </a:r>
          </a:p>
          <a:p>
            <a:pPr lvl="1"/>
            <a:r>
              <a:rPr lang="en-US" altLang="en-US" dirty="0" smtClean="0"/>
              <a:t>Memorization, short-term recall</a:t>
            </a:r>
          </a:p>
          <a:p>
            <a:pPr lvl="1"/>
            <a:r>
              <a:rPr lang="en-US" altLang="en-US" dirty="0" smtClean="0"/>
              <a:t>Identification of common objects</a:t>
            </a:r>
          </a:p>
          <a:p>
            <a:pPr lvl="1"/>
            <a:r>
              <a:rPr lang="en-US" altLang="en-US" dirty="0" smtClean="0"/>
              <a:t>Ability to follow multistep commands</a:t>
            </a:r>
          </a:p>
          <a:p>
            <a:pPr lvl="1"/>
            <a:r>
              <a:rPr lang="en-US" altLang="en-US" dirty="0" smtClean="0"/>
              <a:t>Ability to write or copy a simple drawing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EC25878C-C7A6-4416-88FC-0DFDDB3DB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AF847D4C-E681-41B4-8644-013DF72AE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Personality tests measure a person’s cognitive abilities.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22A04A1A-1EDC-4040-8808-F88B09B6C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D0BBBAF3-EAF1-43C5-A640-3046AAE0F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Personality tests reflect the client’s personality in areas such as self-concept, impulse control, reality testing, and major defenses.</a:t>
            </a:r>
          </a:p>
          <a:p>
            <a:pPr lvl="1"/>
            <a:r>
              <a:rPr lang="en-US" altLang="en-US" dirty="0" smtClean="0"/>
              <a:t>Intelligence tests evaluate the client’s cognitive abilities and intellectual functioning.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22FA7D96-6E2B-4337-B3BE-F4D4EFD38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308D25E2-87CE-47D4-B1C5-556BC499F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Gather all information needed.</a:t>
            </a:r>
          </a:p>
          <a:p>
            <a:pPr lvl="1"/>
            <a:r>
              <a:rPr lang="en-US" altLang="en-US" dirty="0" smtClean="0"/>
              <a:t>Judgments are not part of assessment process.</a:t>
            </a:r>
          </a:p>
          <a:p>
            <a:r>
              <a:rPr lang="en-US" altLang="en-US" dirty="0" smtClean="0"/>
              <a:t>Be open, clear, direct when asking about personal or uncomfortable topics.</a:t>
            </a:r>
          </a:p>
          <a:p>
            <a:r>
              <a:rPr lang="en-US" altLang="en-US" dirty="0" smtClean="0"/>
              <a:t>Examine own beliefs; gain self-awareness (growth-producing experience).</a:t>
            </a:r>
          </a:p>
          <a:p>
            <a:r>
              <a:rPr lang="en-US" altLang="en-US" dirty="0" smtClean="0"/>
              <a:t>Do not allow personal beliefs to interfere with nurse</a:t>
            </a:r>
            <a:r>
              <a:rPr lang="en-IN" dirty="0" smtClean="0"/>
              <a:t>–</a:t>
            </a:r>
            <a:r>
              <a:rPr lang="en-US" altLang="en-US" dirty="0" smtClean="0"/>
              <a:t>client relationship and assessment process.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C040B7BF-822A-4934-896D-EB3BDC6D6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Factors Influencing Assessment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F026B671-0966-4EC0-A8FD-17D4A41BC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Client participation/feedback</a:t>
            </a:r>
          </a:p>
          <a:p>
            <a:r>
              <a:rPr lang="en-US" altLang="en-US" dirty="0" smtClean="0"/>
              <a:t>Client’s health status</a:t>
            </a:r>
          </a:p>
          <a:p>
            <a:r>
              <a:rPr lang="en-US" altLang="en-US" dirty="0" smtClean="0"/>
              <a:t>Client’s previous experiences/misconceptions about health care</a:t>
            </a:r>
          </a:p>
          <a:p>
            <a:r>
              <a:rPr lang="en-US" altLang="en-US" dirty="0" smtClean="0"/>
              <a:t>Client’s ability to understand</a:t>
            </a:r>
          </a:p>
          <a:p>
            <a:r>
              <a:rPr lang="en-US" altLang="en-US" dirty="0" smtClean="0"/>
              <a:t>Nurse’s attitude and approach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7C7BB15-639D-4747-9B5C-68E5029B8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Interview #1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E2800400-2B67-4935-A5E2-93D18D8FC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Environment</a:t>
            </a:r>
          </a:p>
          <a:p>
            <a:pPr lvl="1"/>
            <a:r>
              <a:rPr lang="en-US" altLang="en-US" dirty="0" smtClean="0"/>
              <a:t>Comfortable, private, safe</a:t>
            </a:r>
          </a:p>
          <a:p>
            <a:pPr lvl="1"/>
            <a:r>
              <a:rPr lang="en-US" altLang="en-US" dirty="0" smtClean="0"/>
              <a:t>Quiet with few distractions</a:t>
            </a:r>
          </a:p>
          <a:p>
            <a:r>
              <a:rPr lang="en-US" altLang="en-US" dirty="0" smtClean="0"/>
              <a:t>Input from family, friends</a:t>
            </a:r>
          </a:p>
          <a:p>
            <a:pPr lvl="1"/>
            <a:r>
              <a:rPr lang="en-US" altLang="en-US" dirty="0" smtClean="0"/>
              <a:t>Information about their perceptions of client</a:t>
            </a:r>
          </a:p>
          <a:p>
            <a:pPr lvl="1"/>
            <a:r>
              <a:rPr lang="en-US" altLang="en-US" dirty="0" smtClean="0"/>
              <a:t>Information limited by certain factors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B2C67056-E9EC-4A3B-975E-FF00F1474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Interview #2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A4E8279D-2DD0-481B-8C3D-D67011FEE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Questions</a:t>
            </a:r>
          </a:p>
          <a:p>
            <a:pPr lvl="1"/>
            <a:r>
              <a:rPr lang="en-US" altLang="en-US" dirty="0" smtClean="0"/>
              <a:t>Open-ended to initiate assessment</a:t>
            </a:r>
          </a:p>
          <a:p>
            <a:pPr lvl="1"/>
            <a:r>
              <a:rPr lang="en-US" altLang="en-US" dirty="0" smtClean="0"/>
              <a:t>Focused if client cannot organize thoughts or has difficulty answering open-ended questions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9C0CC7AC-2BC9-47C3-84E3-DEE6BCFEC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B31BE252-C8E3-41AC-ADC1-2EEE74D37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When interviewing a client, the nurse should select an area that is quiet and isolated from others.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2B6DAFFB-77C0-48B8-AF6C-226D42494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2BE88E0B-50FF-40A6-8050-478BFF180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The nurse should interview a client in an environment that is comfortable, private, and safe for both the client and the nurse, as well as quiet and with few distractions.</a:t>
            </a:r>
          </a:p>
          <a:p>
            <a:pPr lvl="1"/>
            <a:r>
              <a:rPr lang="en-US" altLang="en-US" dirty="0" smtClean="0"/>
              <a:t>However, the nurse should not choose an isolated location, particularly if the client is unknown to the nurse or has a history of any threatening behavior.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E532F9FF-0C77-4B1B-9F12-A30127EC9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EB20E350-843C-4E35-B980-8CF52AE85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History (see Box 8.1)</a:t>
            </a:r>
          </a:p>
          <a:p>
            <a:pPr lvl="1"/>
            <a:r>
              <a:rPr lang="en-US" altLang="en-US" dirty="0" smtClean="0"/>
              <a:t>Age</a:t>
            </a:r>
          </a:p>
          <a:p>
            <a:pPr lvl="1"/>
            <a:r>
              <a:rPr lang="en-US" altLang="en-US" dirty="0" smtClean="0"/>
              <a:t>Developmental stage</a:t>
            </a:r>
          </a:p>
          <a:p>
            <a:pPr lvl="1"/>
            <a:r>
              <a:rPr lang="en-US" altLang="en-US" dirty="0" smtClean="0"/>
              <a:t>Cultural considerations</a:t>
            </a:r>
          </a:p>
          <a:p>
            <a:pPr lvl="1"/>
            <a:r>
              <a:rPr lang="en-US" altLang="en-US" dirty="0" smtClean="0"/>
              <a:t>Spiritual beliefs</a:t>
            </a:r>
          </a:p>
          <a:p>
            <a:pPr lvl="1"/>
            <a:r>
              <a:rPr lang="en-US" altLang="en-US" dirty="0" smtClean="0"/>
              <a:t>Previous history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8ABCCF34-AE2C-4C5C-84D9-45BB94BAA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Assessment Content #2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53D5E79C-5EEC-458B-8B4B-5ABDE7755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General appearance/motor behavior</a:t>
            </a:r>
          </a:p>
          <a:p>
            <a:pPr lvl="1"/>
            <a:r>
              <a:rPr lang="en-US" altLang="en-US" dirty="0" smtClean="0"/>
              <a:t>Hygiene/grooming</a:t>
            </a:r>
          </a:p>
          <a:p>
            <a:pPr lvl="1"/>
            <a:r>
              <a:rPr lang="en-US" altLang="en-US" dirty="0" smtClean="0"/>
              <a:t>Appropriate dress</a:t>
            </a:r>
          </a:p>
          <a:p>
            <a:pPr lvl="1"/>
            <a:r>
              <a:rPr lang="en-US" altLang="en-US" dirty="0" smtClean="0"/>
              <a:t>Posture</a:t>
            </a:r>
          </a:p>
          <a:p>
            <a:pPr lvl="1"/>
            <a:r>
              <a:rPr lang="en-US" altLang="en-US" dirty="0" smtClean="0"/>
              <a:t>Eye contact</a:t>
            </a:r>
          </a:p>
          <a:p>
            <a:pPr lvl="1"/>
            <a:r>
              <a:rPr lang="en-US" altLang="en-US" dirty="0" smtClean="0"/>
              <a:t>Unusual movements/mannerisms</a:t>
            </a:r>
          </a:p>
          <a:p>
            <a:pPr lvl="2"/>
            <a:r>
              <a:rPr lang="en-US" altLang="en-US" dirty="0" smtClean="0"/>
              <a:t>Automatisms, psychomotor retardation, waxy flexibility</a:t>
            </a:r>
          </a:p>
          <a:p>
            <a:pPr lvl="1"/>
            <a:r>
              <a:rPr lang="en-US" altLang="en-US" dirty="0" smtClean="0"/>
              <a:t>Speech</a:t>
            </a:r>
          </a:p>
          <a:p>
            <a:pPr lvl="2"/>
            <a:r>
              <a:rPr lang="en-US" altLang="en-US" dirty="0" smtClean="0"/>
              <a:t>Neologisms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C50A70-F274-41B4-9D2D-E6C0E346E5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B7C720-3C6D-4A73-BE69-120F044B58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535DF4-28FD-4032-8BAE-5057D3AC5FE2}">
  <ds:schemaRefs>
    <ds:schemaRef ds:uri="a6485ab5-851e-47ff-93ce-feaefe8b5909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88a124b-e06d-4530-ac11-f5e396ad58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3486</TotalTime>
  <Words>832</Words>
  <Application>Microsoft Office PowerPoint</Application>
  <PresentationFormat>On-screen Show (4:3)</PresentationFormat>
  <Paragraphs>159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LWW TEMPLATE</vt:lpstr>
      <vt:lpstr>Chapter 8   Assessment</vt:lpstr>
      <vt:lpstr>Psychosocial Assessment</vt:lpstr>
      <vt:lpstr>Factors Influencing Assessment</vt:lpstr>
      <vt:lpstr>The Interview #1</vt:lpstr>
      <vt:lpstr>The Interview #2</vt:lpstr>
      <vt:lpstr>Question #1</vt:lpstr>
      <vt:lpstr>Answer to Question #1</vt:lpstr>
      <vt:lpstr>Assessment Content #1</vt:lpstr>
      <vt:lpstr>Assessment Content #2</vt:lpstr>
      <vt:lpstr>Assessment Content #3</vt:lpstr>
      <vt:lpstr>Assessment Content #4</vt:lpstr>
      <vt:lpstr>Assessment Content #5</vt:lpstr>
      <vt:lpstr>Assessment Content #6</vt:lpstr>
      <vt:lpstr>Assessment Content #7</vt:lpstr>
      <vt:lpstr>Assessment Content #8</vt:lpstr>
      <vt:lpstr>Assessment Content #9</vt:lpstr>
      <vt:lpstr>Question #2</vt:lpstr>
      <vt:lpstr>Answer to Question #2</vt:lpstr>
      <vt:lpstr>Data Analysis</vt:lpstr>
      <vt:lpstr>Data Analysis: Psychological Tests</vt:lpstr>
      <vt:lpstr>Data Analysis: Psychiatric Diagnoses </vt:lpstr>
      <vt:lpstr>Data Analysis: Mental Status Examination </vt:lpstr>
      <vt:lpstr>Question #3</vt:lpstr>
      <vt:lpstr>Answer to Question #3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 Assessment</dc:title>
  <dc:creator>Dale Gray</dc:creator>
  <cp:lastModifiedBy> </cp:lastModifiedBy>
  <cp:revision>160</cp:revision>
  <cp:lastPrinted>2013-02-13T20:53:56Z</cp:lastPrinted>
  <dcterms:created xsi:type="dcterms:W3CDTF">2001-02-15T19:07:27Z</dcterms:created>
  <dcterms:modified xsi:type="dcterms:W3CDTF">2022-07-21T06:26:36Z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