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</p:sldMasterIdLst>
  <p:notesMasterIdLst>
    <p:notesMasterId r:id="rId34"/>
  </p:notesMasterIdLst>
  <p:handoutMasterIdLst>
    <p:handoutMasterId r:id="rId35"/>
  </p:handoutMasterIdLst>
  <p:sldIdLst>
    <p:sldId id="329" r:id="rId5"/>
    <p:sldId id="294" r:id="rId6"/>
    <p:sldId id="295" r:id="rId7"/>
    <p:sldId id="296" r:id="rId8"/>
    <p:sldId id="297" r:id="rId9"/>
    <p:sldId id="298" r:id="rId10"/>
    <p:sldId id="317" r:id="rId11"/>
    <p:sldId id="318" r:id="rId12"/>
    <p:sldId id="300" r:id="rId13"/>
    <p:sldId id="301" r:id="rId14"/>
    <p:sldId id="313" r:id="rId15"/>
    <p:sldId id="302" r:id="rId16"/>
    <p:sldId id="304" r:id="rId17"/>
    <p:sldId id="326" r:id="rId18"/>
    <p:sldId id="319" r:id="rId19"/>
    <p:sldId id="320" r:id="rId20"/>
    <p:sldId id="305" r:id="rId21"/>
    <p:sldId id="327" r:id="rId22"/>
    <p:sldId id="314" r:id="rId23"/>
    <p:sldId id="315" r:id="rId24"/>
    <p:sldId id="321" r:id="rId25"/>
    <p:sldId id="322" r:id="rId26"/>
    <p:sldId id="308" r:id="rId27"/>
    <p:sldId id="309" r:id="rId28"/>
    <p:sldId id="310" r:id="rId29"/>
    <p:sldId id="311" r:id="rId30"/>
    <p:sldId id="323" r:id="rId31"/>
    <p:sldId id="324" r:id="rId32"/>
    <p:sldId id="312" r:id="rId33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6B6"/>
    <a:srgbClr val="0C66C0"/>
    <a:srgbClr val="1974CF"/>
    <a:srgbClr val="1B7EE1"/>
    <a:srgbClr val="1973CD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29B3C30E-427E-40FD-81D7-EF2AF6C7B1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63A95152-B12B-42CB-9B70-F822FA1DE4F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6D332182-EF6F-4251-9BD0-9AF2B4A2611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97369E58-E378-427F-9A70-37DDB4E2BDB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7B0B59F8-9D02-4665-8D2E-F51F9EBE736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6475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DB5BFDAC-090F-444D-B61D-0C60E4CCC37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E019DF30-2033-46D8-937A-3F87E39EC1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xmlns="" id="{961BB6C0-26E0-4EDB-AFFD-BD242A65602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A7AA0279-130E-4DEB-9F24-E0D99FA931C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12CAD85-AD92-4CCF-83EA-0F808DF51AE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60C505EF-B161-4A79-B56A-6091B7DC4F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A40FA1C2-F165-4AE5-B25D-0021D5F22C0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8235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xmlns="" id="{A3C82FC0-D4B0-44CD-A9FD-9BA0CA3156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:a16="http://schemas.microsoft.com/office/drawing/2014/main" xmlns="" id="{FFE5C652-0E51-47C7-AA8C-332072C7F6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7119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5570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213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13" y="1611313"/>
            <a:ext cx="8524875" cy="388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0200" y="2346325"/>
            <a:ext cx="8613775" cy="1766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200" y="4265613"/>
            <a:ext cx="8613775" cy="176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529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:a16="http://schemas.microsoft.com/office/drawing/2014/main" xmlns="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:a16="http://schemas.microsoft.com/office/drawing/2014/main" xmlns="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078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525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678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270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0208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257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37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008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48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xmlns="" id="{7B91B9F2-BBDA-4BF2-8A3F-4EB099E73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47041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xmlns="" id="{081EE204-FC70-4AB7-A2B8-CE4050D9CF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3388" y="1677582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:a16="http://schemas.microsoft.com/office/drawing/2014/main" xmlns="" id="{955A14B8-C517-4792-A21D-A67FB080D53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xmlns="" id="{8C10C509-DFC1-4D11-8ABC-DD3CE6436E7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0" name="Picture 7" descr="WK_CMYK.jpg">
            <a:extLst>
              <a:ext uri="{FF2B5EF4-FFF2-40B4-BE49-F238E27FC236}">
                <a16:creationId xmlns:a16="http://schemas.microsoft.com/office/drawing/2014/main" xmlns="" id="{2CA118AA-99A6-4665-B0AB-34D0644398F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6DD90587-4EE8-4398-9D0A-6B7ADFBA375D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900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718" y="3119187"/>
            <a:ext cx="6692900" cy="132959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 and Ethical Issues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CB356498-8300-4F98-A4B0-3408CDEDB0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Least Restrictive Environment #2</a:t>
            </a:r>
            <a:endParaRPr lang="en-US" altLang="en-US" dirty="0"/>
          </a:p>
        </p:txBody>
      </p:sp>
      <p:sp>
        <p:nvSpPr>
          <p:cNvPr id="13315" name="Text Placeholder 11">
            <a:extLst>
              <a:ext uri="{FF2B5EF4-FFF2-40B4-BE49-F238E27FC236}">
                <a16:creationId xmlns:a16="http://schemas.microsoft.com/office/drawing/2014/main" xmlns="" id="{82F02B62-F6C9-4FA8-83AA-3953E1825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Restraint: direct application of physical force to person without permission to restrict freedom or movement</a:t>
            </a:r>
          </a:p>
          <a:p>
            <a:pPr lvl="1"/>
            <a:r>
              <a:rPr lang="en-US" altLang="en-US" dirty="0" smtClean="0"/>
              <a:t>Human</a:t>
            </a:r>
          </a:p>
          <a:p>
            <a:pPr lvl="1"/>
            <a:r>
              <a:rPr lang="en-US" altLang="en-US" dirty="0" smtClean="0"/>
              <a:t>Mechanical</a:t>
            </a:r>
          </a:p>
          <a:p>
            <a:r>
              <a:rPr lang="en-US" altLang="en-US" dirty="0" smtClean="0"/>
              <a:t>Seclusion: involuntary confinement in specially constructed, locked room equipped with security window or camera for direct visual monitoring</a:t>
            </a:r>
          </a:p>
          <a:p>
            <a:r>
              <a:rPr lang="en-US" altLang="en-US" dirty="0" smtClean="0"/>
              <a:t>Restraint/seclusion only for shortest time necessary</a:t>
            </a:r>
          </a:p>
          <a:p>
            <a:pPr lvl="1"/>
            <a:r>
              <a:rPr lang="en-US" altLang="en-US" dirty="0" smtClean="0"/>
              <a:t>Permitted only when client is imminently aggressive/dangerous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720BB02F-F3B1-413B-AE37-48F69F7E2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Least Restrictive Environment #3</a:t>
            </a:r>
            <a:endParaRPr lang="en-US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7CC07958-AFB5-4F0F-8608-8D39E4B5C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Short-term use of restraints and seclusion</a:t>
            </a:r>
          </a:p>
          <a:p>
            <a:pPr lvl="1"/>
            <a:r>
              <a:rPr lang="en-US" altLang="en-US" dirty="0" smtClean="0"/>
              <a:t>Face-to-face evaluation within 1 hour and then every 8 hours (every 4 hours for children)</a:t>
            </a:r>
          </a:p>
          <a:p>
            <a:pPr lvl="1"/>
            <a:r>
              <a:rPr lang="en-US" altLang="en-US" dirty="0" smtClean="0"/>
              <a:t>Physician’s order every 4 hours (every 2 hours for children)</a:t>
            </a:r>
          </a:p>
          <a:p>
            <a:pPr lvl="1"/>
            <a:r>
              <a:rPr lang="en-US" altLang="en-US" dirty="0" smtClean="0"/>
              <a:t>Documented assessment by nurse every 1 to 2 hours</a:t>
            </a:r>
          </a:p>
          <a:p>
            <a:pPr lvl="1"/>
            <a:r>
              <a:rPr lang="en-US" altLang="en-US" dirty="0" smtClean="0"/>
              <a:t>Close supervision of client, one-to-one monitoring for the first hour</a:t>
            </a:r>
          </a:p>
          <a:p>
            <a:pPr lvl="1"/>
            <a:r>
              <a:rPr lang="en-US" altLang="en-US" dirty="0" smtClean="0"/>
              <a:t>Debriefing session within 24 hours after release from seclusion or restraint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4B005170-4E4D-4320-9BCB-FD08FFFA9E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Confidentiality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2A59F5FD-7DDF-4A34-BE4E-25CECF2B68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Health Insurance Portability and Accountability Act (HIPAA) of 1996</a:t>
            </a:r>
          </a:p>
          <a:p>
            <a:r>
              <a:rPr lang="en-US" altLang="en-US" dirty="0" smtClean="0"/>
              <a:t>Civil (fines) and criminal (prison sentences) penalties for violation of client privacy</a:t>
            </a:r>
          </a:p>
          <a:p>
            <a:r>
              <a:rPr lang="en-US" altLang="en-US" dirty="0" smtClean="0"/>
              <a:t>Duty to warn third parties: exception to client’s right to confidentiality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66AEB34D-A700-4FA3-BF1C-97D96BF9FA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Insanity Defense #1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D36CBA36-CBDC-4369-B497-72CD0BDFC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Insanity</a:t>
            </a:r>
          </a:p>
          <a:p>
            <a:pPr lvl="1"/>
            <a:r>
              <a:rPr lang="en-US" altLang="en-US" dirty="0" smtClean="0"/>
              <a:t>Legal meaning but no medical definition</a:t>
            </a:r>
          </a:p>
          <a:p>
            <a:pPr lvl="1"/>
            <a:r>
              <a:rPr lang="en-US" altLang="en-US" dirty="0" smtClean="0"/>
              <a:t>Four versions: due to mental disease/defect</a:t>
            </a:r>
          </a:p>
          <a:p>
            <a:pPr lvl="2"/>
            <a:r>
              <a:rPr lang="en-US" altLang="en-US" dirty="0" smtClean="0"/>
              <a:t>M’Naghten Rule: person did not know the act was wrong</a:t>
            </a:r>
          </a:p>
          <a:p>
            <a:pPr lvl="2"/>
            <a:r>
              <a:rPr lang="en-US" altLang="en-US" dirty="0" smtClean="0"/>
              <a:t>Irresistible impulse: person could not control conduct</a:t>
            </a:r>
          </a:p>
          <a:p>
            <a:pPr lvl="2"/>
            <a:r>
              <a:rPr lang="en-US" altLang="en-US" dirty="0" smtClean="0"/>
              <a:t>Substantial capacity test: person lacks substantial (but not total) capacity to know act was wrong</a:t>
            </a:r>
          </a:p>
          <a:p>
            <a:pPr lvl="2"/>
            <a:r>
              <a:rPr lang="en-US" altLang="en-US" dirty="0" smtClean="0"/>
              <a:t>Durham: person’s criminal conduct is excused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FD04AF81-6435-4319-B55A-2A8238CC3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Insanity Defense #2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E4082B68-8188-45C0-9380-693F7BE226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Four states abolished insanity defense.</a:t>
            </a:r>
          </a:p>
          <a:p>
            <a:r>
              <a:rPr lang="en-US" altLang="en-US" dirty="0" smtClean="0"/>
              <a:t>Argument that verdict absolves legal system of responsibility</a:t>
            </a:r>
          </a:p>
          <a:p>
            <a:pPr lvl="1"/>
            <a:r>
              <a:rPr lang="en-US" altLang="en-US" dirty="0" smtClean="0"/>
              <a:t>People do not always receive needed psychiatric treatment.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B2AA22F7-BE29-40DD-AB53-A138556877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1D01571C-D172-40CC-91CD-A97DBF48B2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A nurse is required to maintain client confidentiality unless the client threatens a specifically identifiable individual or group.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00414759-13F4-4838-B3D4-CA37ECE341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#2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51C43F7F-8067-4763-9844-E583181741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True</a:t>
            </a:r>
          </a:p>
          <a:p>
            <a:r>
              <a:rPr lang="en-US" altLang="en-US" dirty="0" smtClean="0"/>
              <a:t>Rationale: In cases where a client threatens an identifiable third party, the nurse has a duty to warn that third party.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F310C56B-BE46-4338-BCE2-FDC720D34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Nursing Liability #1</a:t>
            </a: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7F82CD9D-DC2F-455F-B470-BE95B41E19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Responsibility for providing safe, competent, legal, and  ethical care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228051A6-64C1-4747-8D06-49CA8FD26D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2767" y="846206"/>
            <a:ext cx="8226425" cy="387350"/>
          </a:xfrm>
        </p:spPr>
        <p:txBody>
          <a:bodyPr/>
          <a:lstStyle/>
          <a:p>
            <a:pPr eaLnBrk="1" hangingPunct="1"/>
            <a:r>
              <a:rPr lang="en-US" altLang="en-US" dirty="0"/>
              <a:t>Nursing Liability #2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579DBF2E-2489-40E9-B266-D68A5E274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3388" y="1547352"/>
            <a:ext cx="8613775" cy="4889500"/>
          </a:xfrm>
        </p:spPr>
        <p:txBody>
          <a:bodyPr/>
          <a:lstStyle/>
          <a:p>
            <a:pPr eaLnBrk="1" hangingPunct="1"/>
            <a:r>
              <a:rPr lang="en-US" altLang="en-US" sz="2200" dirty="0"/>
              <a:t>Professional guidelines</a:t>
            </a:r>
          </a:p>
          <a:p>
            <a:pPr lvl="1" eaLnBrk="1" hangingPunct="1"/>
            <a:r>
              <a:rPr lang="en-US" altLang="en-US" sz="2200" dirty="0"/>
              <a:t>American Nurses Association’s (ANA’s) </a:t>
            </a:r>
            <a:r>
              <a:rPr lang="en-US" altLang="en-US" sz="2200" i="1" dirty="0"/>
              <a:t>Code of Ethics for Nurses with Interpretive Statements</a:t>
            </a:r>
          </a:p>
          <a:p>
            <a:pPr lvl="1" eaLnBrk="1" hangingPunct="1"/>
            <a:r>
              <a:rPr lang="en-US" altLang="en-US" sz="2200" dirty="0"/>
              <a:t>ANA’s </a:t>
            </a:r>
            <a:r>
              <a:rPr lang="en-US" altLang="en-US" sz="2200" i="1" dirty="0"/>
              <a:t>Psychiatric–Mental Health Nursing: Scope and Standards of Practice</a:t>
            </a:r>
          </a:p>
          <a:p>
            <a:pPr lvl="1" eaLnBrk="1" hangingPunct="1"/>
            <a:r>
              <a:rPr lang="en-US" altLang="en-US" sz="2200" dirty="0"/>
              <a:t>Standards of care</a:t>
            </a:r>
          </a:p>
          <a:p>
            <a:pPr lvl="1" eaLnBrk="1" hangingPunct="1"/>
            <a:r>
              <a:rPr lang="en-US" altLang="en-US" sz="2200" dirty="0"/>
              <a:t>State nurse practice acts</a:t>
            </a:r>
          </a:p>
          <a:p>
            <a:pPr lvl="1" eaLnBrk="1" hangingPunct="1"/>
            <a:r>
              <a:rPr lang="en-US" altLang="en-US" sz="2200" dirty="0"/>
              <a:t>Federal agency regulations</a:t>
            </a:r>
          </a:p>
          <a:p>
            <a:pPr lvl="1" eaLnBrk="1" hangingPunct="1"/>
            <a:r>
              <a:rPr lang="en-US" altLang="en-US" sz="2200" dirty="0"/>
              <a:t>Agency policies and procedures</a:t>
            </a:r>
          </a:p>
          <a:p>
            <a:pPr lvl="1" eaLnBrk="1" hangingPunct="1"/>
            <a:r>
              <a:rPr lang="en-US" altLang="en-US" sz="2200" dirty="0"/>
              <a:t>Job descriptions</a:t>
            </a:r>
          </a:p>
          <a:p>
            <a:pPr lvl="1" eaLnBrk="1" hangingPunct="1"/>
            <a:r>
              <a:rPr lang="en-US" altLang="en-US" sz="2200" dirty="0"/>
              <a:t>Civil and criminal laws</a:t>
            </a:r>
          </a:p>
          <a:p>
            <a:pPr eaLnBrk="1" hangingPunct="1"/>
            <a:r>
              <a:rPr lang="en-US" altLang="en-US" sz="2200" dirty="0"/>
              <a:t>Steps to avoid liability (see Box 9.3)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66A5545D-EE31-4E89-9493-6DF22E1B6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Torts #1</a:t>
            </a:r>
            <a:endParaRPr lang="en-US" altLang="en-US" dirty="0"/>
          </a:p>
        </p:txBody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xmlns="" id="{87B0BB73-998A-474C-B0A9-259B56A2A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Wrongful act resulting in injury, loss, or damage</a:t>
            </a:r>
          </a:p>
          <a:p>
            <a:r>
              <a:rPr lang="en-US" dirty="0" smtClean="0"/>
              <a:t>Unintentional torts</a:t>
            </a:r>
          </a:p>
          <a:p>
            <a:pPr lvl="1"/>
            <a:r>
              <a:rPr lang="en-US" dirty="0" smtClean="0"/>
              <a:t>Negligence</a:t>
            </a:r>
          </a:p>
          <a:p>
            <a:pPr lvl="1"/>
            <a:r>
              <a:rPr lang="en-US" dirty="0" smtClean="0"/>
              <a:t>Malpractice</a:t>
            </a:r>
          </a:p>
          <a:p>
            <a:r>
              <a:rPr lang="en-US" dirty="0" smtClean="0"/>
              <a:t>Elements to prove malpractice</a:t>
            </a:r>
          </a:p>
          <a:p>
            <a:pPr lvl="1"/>
            <a:r>
              <a:rPr lang="en-US" dirty="0" smtClean="0"/>
              <a:t>Duty</a:t>
            </a:r>
          </a:p>
          <a:p>
            <a:pPr lvl="1"/>
            <a:r>
              <a:rPr lang="en-US" dirty="0" smtClean="0"/>
              <a:t>Breach of duty</a:t>
            </a:r>
          </a:p>
          <a:p>
            <a:pPr lvl="1"/>
            <a:r>
              <a:rPr lang="en-US" dirty="0" smtClean="0"/>
              <a:t>Injury or damage</a:t>
            </a:r>
          </a:p>
          <a:p>
            <a:pPr lvl="1"/>
            <a:r>
              <a:rPr lang="en-US" dirty="0" smtClean="0"/>
              <a:t>Causation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8A0AEE6F-E66E-4658-A65B-AAD9433F2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Rights of Clients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96488C5A-760D-41AA-82C9-894EF2FC73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Clients retain all civil rights afforded to all people</a:t>
            </a:r>
          </a:p>
          <a:p>
            <a:pPr lvl="1"/>
            <a:r>
              <a:rPr lang="en-US" altLang="en-US" dirty="0" smtClean="0"/>
              <a:t>Except right to leave hospital in case of involuntary commitment</a:t>
            </a:r>
          </a:p>
          <a:p>
            <a:r>
              <a:rPr lang="en-US" altLang="en-US" dirty="0" smtClean="0"/>
              <a:t>Principles for the Provision of Mental Health and Substance Abuse Treatment Services (American Psychiatric Association [APA])</a:t>
            </a:r>
          </a:p>
          <a:p>
            <a:pPr lvl="1"/>
            <a:r>
              <a:rPr lang="en-US" altLang="en-US" dirty="0" smtClean="0"/>
              <a:t>Mental health patient’s bill of rights (see Box 9.1)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8C5C98E9-F25D-47FF-8BCE-020F89E52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Torts #2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E119055A-5E27-43A9-986C-A31EFA2443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Intentional torts</a:t>
            </a:r>
          </a:p>
          <a:p>
            <a:pPr lvl="1"/>
            <a:r>
              <a:rPr lang="en-US" altLang="en-US" dirty="0" smtClean="0"/>
              <a:t>Assault</a:t>
            </a:r>
          </a:p>
          <a:p>
            <a:pPr lvl="1"/>
            <a:r>
              <a:rPr lang="en-US" altLang="en-US" dirty="0" smtClean="0"/>
              <a:t>Battery</a:t>
            </a:r>
          </a:p>
          <a:p>
            <a:pPr lvl="1"/>
            <a:r>
              <a:rPr lang="en-US" altLang="en-US" dirty="0" smtClean="0"/>
              <a:t>False imprisonment</a:t>
            </a:r>
          </a:p>
          <a:p>
            <a:pPr lvl="1"/>
            <a:r>
              <a:rPr lang="en-US" altLang="en-US" dirty="0" smtClean="0"/>
              <a:t>Three elements to prove liability</a:t>
            </a:r>
          </a:p>
          <a:p>
            <a:pPr lvl="2"/>
            <a:r>
              <a:rPr lang="en-US" altLang="en-US" dirty="0" smtClean="0"/>
              <a:t>Willful, voluntary act</a:t>
            </a:r>
          </a:p>
          <a:p>
            <a:pPr lvl="2"/>
            <a:r>
              <a:rPr lang="en-US" altLang="en-US" dirty="0" smtClean="0"/>
              <a:t>Intention to bring about consequences or injury</a:t>
            </a:r>
          </a:p>
          <a:p>
            <a:pPr lvl="2"/>
            <a:r>
              <a:rPr lang="en-US" altLang="en-US" dirty="0" smtClean="0"/>
              <a:t>Act was a substantial factor in injury or consequences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BAF6F565-CBBA-4DC5-A8BD-7801A4646B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92D8DB6A-7543-495A-9219-C9DB34139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Which act would be considered an unintentional tort?</a:t>
            </a:r>
          </a:p>
          <a:p>
            <a:pPr marL="457200" lvl="1" indent="0">
              <a:buNone/>
            </a:pPr>
            <a:r>
              <a:rPr lang="en-US" altLang="en-US" dirty="0" smtClean="0"/>
              <a:t>A. Malpractice</a:t>
            </a:r>
          </a:p>
          <a:p>
            <a:pPr marL="457200" lvl="1" indent="0">
              <a:buNone/>
            </a:pPr>
            <a:r>
              <a:rPr lang="en-US" altLang="en-US" dirty="0" smtClean="0"/>
              <a:t>B. Assault</a:t>
            </a:r>
          </a:p>
          <a:p>
            <a:pPr marL="457200" lvl="1" indent="0">
              <a:buNone/>
            </a:pPr>
            <a:r>
              <a:rPr lang="en-US" altLang="en-US" dirty="0" smtClean="0"/>
              <a:t>C. Battery</a:t>
            </a:r>
          </a:p>
          <a:p>
            <a:pPr marL="457200" lvl="1" indent="0">
              <a:buNone/>
            </a:pPr>
            <a:r>
              <a:rPr lang="en-US" altLang="en-US" dirty="0" smtClean="0"/>
              <a:t>D. False imprisonment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BA086A92-B7EF-4659-942F-BE82875100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#3</a:t>
            </a:r>
            <a:endParaRPr lang="en-US" altLang="en-US" dirty="0"/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xmlns="" id="{D704C870-0E73-49F3-AA69-DE93A94131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A. Malpractice</a:t>
            </a:r>
          </a:p>
          <a:p>
            <a:r>
              <a:rPr lang="en-US" dirty="0" smtClean="0"/>
              <a:t>Rationale: Malpractice is an unintentional tort.</a:t>
            </a:r>
          </a:p>
          <a:p>
            <a:pPr lvl="1"/>
            <a:r>
              <a:rPr lang="en-US" dirty="0" smtClean="0"/>
              <a:t>Assault, battery, and false imprisonment are intentional torts.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4EFF2F4C-3403-4EF6-BE16-1D5971121E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Ethical Issues</a:t>
            </a:r>
            <a:endParaRPr lang="en-US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4DF42B24-8CAD-4F8C-BA27-3BF7C6D105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Ethics: branch of philosophy dealing with values of human conduct related to</a:t>
            </a:r>
          </a:p>
          <a:p>
            <a:pPr lvl="1"/>
            <a:r>
              <a:rPr lang="en-US" altLang="en-US" dirty="0" smtClean="0"/>
              <a:t>Rightness or wrongness of actions</a:t>
            </a:r>
          </a:p>
          <a:p>
            <a:pPr lvl="1"/>
            <a:r>
              <a:rPr lang="en-US" altLang="en-US" dirty="0" smtClean="0"/>
              <a:t>Goodness or badness of motives and ends of such actions</a:t>
            </a:r>
          </a:p>
          <a:p>
            <a:r>
              <a:rPr lang="en-US" altLang="en-US" dirty="0" smtClean="0"/>
              <a:t>Utilitarianism: decisions based on the greatest good for the greatest number</a:t>
            </a:r>
          </a:p>
          <a:p>
            <a:r>
              <a:rPr lang="en-US" altLang="en-US" dirty="0" smtClean="0"/>
              <a:t>Deontology: decisions based on whether action is morally right or wrong, with no regard for consequences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A4AC2BD9-7A51-4E87-8B38-8F6BDFC62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Deontologic Principles </a:t>
            </a:r>
            <a:endParaRPr lang="en-US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FD5A6035-904D-491B-A270-3D4B3B8E3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Autonomy: right to self-determination, independence</a:t>
            </a:r>
          </a:p>
          <a:p>
            <a:r>
              <a:rPr lang="en-US" altLang="en-US" dirty="0" smtClean="0"/>
              <a:t>Beneficence: duty to benefit others or promote good</a:t>
            </a:r>
          </a:p>
          <a:p>
            <a:r>
              <a:rPr lang="en-US" altLang="en-US" dirty="0" smtClean="0"/>
              <a:t>Nonmaleficence: requirement to do no harm</a:t>
            </a:r>
          </a:p>
          <a:p>
            <a:r>
              <a:rPr lang="en-US" altLang="en-US" dirty="0" smtClean="0"/>
              <a:t>Justice: fairness</a:t>
            </a:r>
          </a:p>
          <a:p>
            <a:r>
              <a:rPr lang="en-US" altLang="en-US" dirty="0" smtClean="0"/>
              <a:t>Veracity: honesty, truthfulness</a:t>
            </a:r>
          </a:p>
          <a:p>
            <a:r>
              <a:rPr lang="en-US" altLang="en-US" dirty="0" smtClean="0"/>
              <a:t>Fidelity: obligation to honor commitments and contracts</a:t>
            </a: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C7968607-B1EC-45D9-B841-4CCB1DEB7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8018" y="850417"/>
            <a:ext cx="8524875" cy="388937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Ethical Dilemmas in Mental Health</a:t>
            </a:r>
            <a:endParaRPr lang="en-US" altLang="en-US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17B969FA-0863-47CF-B237-354F86D13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3465" y="1687101"/>
            <a:ext cx="8613775" cy="464185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Ethical dilemma</a:t>
            </a:r>
          </a:p>
          <a:p>
            <a:pPr lvl="1" eaLnBrk="1" hangingPunct="1"/>
            <a:r>
              <a:rPr lang="en-US" altLang="en-US" dirty="0" smtClean="0"/>
              <a:t>Conflict of ethical principles</a:t>
            </a:r>
          </a:p>
          <a:p>
            <a:pPr lvl="1" eaLnBrk="1" hangingPunct="1"/>
            <a:r>
              <a:rPr lang="en-US" altLang="en-US" dirty="0" smtClean="0"/>
              <a:t>No one clear course of action</a:t>
            </a:r>
          </a:p>
          <a:p>
            <a:pPr eaLnBrk="1" hangingPunct="1"/>
            <a:r>
              <a:rPr lang="en-US" altLang="en-US" sz="2400" dirty="0" smtClean="0"/>
              <a:t>Many dilemmas in mental health involve client’s right to autonomy, utilitarianism.</a:t>
            </a:r>
          </a:p>
          <a:p>
            <a:pPr eaLnBrk="1" hangingPunct="1"/>
            <a:r>
              <a:rPr lang="en-US" altLang="en-US" sz="2400" dirty="0" smtClean="0"/>
              <a:t>ANA’s </a:t>
            </a:r>
            <a:r>
              <a:rPr lang="en-US" altLang="en-US" sz="2400" i="1" dirty="0" smtClean="0"/>
              <a:t>Code of Ethics for Nurses</a:t>
            </a:r>
            <a:r>
              <a:rPr lang="en-US" altLang="en-US" sz="2400" dirty="0" smtClean="0"/>
              <a:t> guides choices about ethical actions. (See Box 9.4.)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A7365C48-1373-4F28-987E-28D5931F7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8985" y="851521"/>
            <a:ext cx="8524875" cy="388937"/>
          </a:xfrm>
        </p:spPr>
        <p:txBody>
          <a:bodyPr/>
          <a:lstStyle/>
          <a:p>
            <a:pPr eaLnBrk="1" hangingPunct="1"/>
            <a:r>
              <a:rPr lang="en-US" altLang="en-US" dirty="0"/>
              <a:t>Ethical Decision-Making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1FD4961A-9BB3-4F18-A21B-BAE8D6E24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9725" y="1685513"/>
            <a:ext cx="8613775" cy="45148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Gathering information</a:t>
            </a:r>
          </a:p>
          <a:p>
            <a:pPr eaLnBrk="1" hangingPunct="1"/>
            <a:r>
              <a:rPr lang="en-US" altLang="en-US" sz="2400" dirty="0"/>
              <a:t>Clarifying values</a:t>
            </a:r>
          </a:p>
          <a:p>
            <a:pPr eaLnBrk="1" hangingPunct="1"/>
            <a:r>
              <a:rPr lang="en-US" altLang="en-US" sz="2400" dirty="0"/>
              <a:t>Identifying options</a:t>
            </a:r>
          </a:p>
          <a:p>
            <a:pPr eaLnBrk="1" hangingPunct="1"/>
            <a:r>
              <a:rPr lang="en-US" altLang="en-US" sz="2400" dirty="0"/>
              <a:t>Identifying legal considerations and practical restraints</a:t>
            </a:r>
          </a:p>
          <a:p>
            <a:pPr eaLnBrk="1" hangingPunct="1"/>
            <a:r>
              <a:rPr lang="en-US" altLang="en-US" sz="2400" dirty="0"/>
              <a:t>Building consensus for decision reached</a:t>
            </a:r>
          </a:p>
          <a:p>
            <a:pPr eaLnBrk="1" hangingPunct="1"/>
            <a:r>
              <a:rPr lang="en-US" altLang="en-US" sz="2400" dirty="0"/>
              <a:t>Reviewing and analyzing decision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35612B1E-845D-4A9D-8EBA-4563FC30D4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#4 </a:t>
            </a:r>
            <a:endParaRPr lang="en-US" altLang="en-US" dirty="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EF8B22C8-93E0-485E-B85C-38088CCC9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The greatest good for the greatest number reflects the deontologic ethical theory.</a:t>
            </a: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C40D5B23-9433-4093-B3C2-A4B4338A5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#4</a:t>
            </a:r>
            <a:endParaRPr lang="en-US" altLang="en-US" dirty="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FF8DB260-A117-4006-9B4F-3FC1554E3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Deontologic theory bases decisions on whether an action is morally right or wrong, without regard for the consequences.</a:t>
            </a:r>
          </a:p>
          <a:p>
            <a:pPr lvl="1"/>
            <a:r>
              <a:rPr lang="en-US" altLang="en-US" dirty="0" smtClean="0"/>
              <a:t>Utilitarianism bases decisions on “the greatest good for the greatest number.”</a:t>
            </a:r>
            <a:endParaRPr lang="en-US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24A605E1-3188-4E9A-88B2-7FBC70B70C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CAE39835-D269-4724-895D-CE73AEF997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Talk to colleagues or seek professional supervision.</a:t>
            </a:r>
          </a:p>
          <a:p>
            <a:r>
              <a:rPr lang="en-US" altLang="en-US" dirty="0" smtClean="0"/>
              <a:t>Spend time thinking about ethical issues; determine your values and beliefs regarding situations before they occur.</a:t>
            </a:r>
          </a:p>
          <a:p>
            <a:r>
              <a:rPr lang="en-US" altLang="en-US" dirty="0" smtClean="0"/>
              <a:t>Be willing to discuss ethical concerns with colleagues or managers.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871C1854-5C04-4755-892E-2B5A2DCDC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Involuntary Hospitalization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C2DB7E1A-781C-45D2-8CE4-77340D676F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Health care professionals respect client’s wishes to not be treated unless danger to self or others</a:t>
            </a:r>
          </a:p>
          <a:p>
            <a:pPr lvl="1"/>
            <a:r>
              <a:rPr lang="en-US" altLang="en-US" dirty="0" smtClean="0"/>
              <a:t>Committed until no longer a danger</a:t>
            </a:r>
          </a:p>
          <a:p>
            <a:r>
              <a:rPr lang="en-US" altLang="en-US" dirty="0" smtClean="0"/>
              <a:t>State laws govern civil commitment process</a:t>
            </a:r>
          </a:p>
          <a:p>
            <a:r>
              <a:rPr lang="en-US" altLang="en-US" dirty="0" smtClean="0"/>
              <a:t>All other client rights remain intact.</a:t>
            </a:r>
          </a:p>
          <a:p>
            <a:r>
              <a:rPr lang="en-US" altLang="en-US" dirty="0" smtClean="0"/>
              <a:t>Person can be detained in psychiatric facility for 48 to 72 hours on emergency basis.</a:t>
            </a:r>
          </a:p>
          <a:p>
            <a:pPr lvl="1"/>
            <a:r>
              <a:rPr lang="en-US" altLang="en-US" dirty="0" smtClean="0"/>
              <a:t>Hearing conducted to determine further treatment need</a:t>
            </a:r>
          </a:p>
          <a:p>
            <a:pPr lvl="1"/>
            <a:r>
              <a:rPr lang="en-US" altLang="en-US" dirty="0" smtClean="0"/>
              <a:t>Similar laws for people with substance abuse issues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EEE03206-E09E-4173-BD5A-7CBE5A230D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Release From the Hospital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E35886AB-1D82-4368-8AFB-CA4346606A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Voluntary hospitalization: right to request discharge at any time</a:t>
            </a:r>
          </a:p>
          <a:p>
            <a:pPr lvl="1"/>
            <a:r>
              <a:rPr lang="en-US" altLang="en-US" dirty="0" smtClean="0"/>
              <a:t>Release unless danger to self or others; if such danger present, then commitment proceedings instituted</a:t>
            </a:r>
          </a:p>
          <a:p>
            <a:r>
              <a:rPr lang="en-US" altLang="en-US" dirty="0" smtClean="0"/>
              <a:t>Committed client may:</a:t>
            </a:r>
          </a:p>
          <a:p>
            <a:pPr lvl="1"/>
            <a:r>
              <a:rPr lang="en-US" altLang="en-US" dirty="0" smtClean="0"/>
              <a:t>Take medication and improve rapidly</a:t>
            </a:r>
          </a:p>
          <a:p>
            <a:pPr lvl="1"/>
            <a:r>
              <a:rPr lang="en-US" altLang="en-US" dirty="0" smtClean="0"/>
              <a:t>Become dangerous again if medication ceased after release</a:t>
            </a:r>
          </a:p>
          <a:p>
            <a:r>
              <a:rPr lang="en-US" altLang="en-US" dirty="0" smtClean="0"/>
              <a:t>Mental health clinicians can be held liable for criminal actions of client.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0F2B504D-62E0-49B3-8E59-2EE8ABC1E1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Mandatory Outpatient Treatment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05428863-79AA-466A-A324-3E5E5C9AAF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Continued participation in treatment on involuntary basis after release</a:t>
            </a:r>
          </a:p>
          <a:p>
            <a:pPr lvl="1"/>
            <a:r>
              <a:rPr lang="en-US" altLang="en-US" dirty="0" smtClean="0"/>
              <a:t>Taking prescribed medications</a:t>
            </a:r>
          </a:p>
          <a:p>
            <a:pPr lvl="1"/>
            <a:r>
              <a:rPr lang="en-US" altLang="en-US" dirty="0" smtClean="0"/>
              <a:t>Keeping appointments with health care providers for follow-up</a:t>
            </a:r>
          </a:p>
          <a:p>
            <a:pPr lvl="1"/>
            <a:r>
              <a:rPr lang="en-US" altLang="en-US" dirty="0" smtClean="0"/>
              <a:t>Attending specific treatment programs or groups</a:t>
            </a:r>
          </a:p>
          <a:p>
            <a:r>
              <a:rPr lang="en-US" altLang="en-US" dirty="0" smtClean="0"/>
              <a:t>Also called conditional release or outpatient commitment</a:t>
            </a:r>
          </a:p>
          <a:p>
            <a:r>
              <a:rPr lang="en-US" altLang="en-US" dirty="0" smtClean="0"/>
              <a:t>Clients given several opportunities for voluntary compliance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DA210C9C-FF00-4C9F-88E8-267AA0DEAF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Conservatorship/Guardianship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CAEE1136-F0A2-4A6A-A572-C6B891A098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Legal guardianship; separate from civil commitment</a:t>
            </a:r>
          </a:p>
          <a:p>
            <a:pPr lvl="1"/>
            <a:r>
              <a:rPr lang="en-US" altLang="en-US" dirty="0" smtClean="0"/>
              <a:t>Grave disability</a:t>
            </a:r>
          </a:p>
          <a:p>
            <a:pPr lvl="1"/>
            <a:r>
              <a:rPr lang="en-US" altLang="en-US" dirty="0" smtClean="0"/>
              <a:t>Incompetency</a:t>
            </a:r>
          </a:p>
          <a:p>
            <a:pPr lvl="1"/>
            <a:r>
              <a:rPr lang="en-US" altLang="en-US" dirty="0" smtClean="0"/>
              <a:t>Inability to provide self with food, clothing, shelter</a:t>
            </a:r>
          </a:p>
          <a:p>
            <a:pPr lvl="1"/>
            <a:r>
              <a:rPr lang="en-US" altLang="en-US" dirty="0" smtClean="0"/>
              <a:t>Inability to act in own best interests</a:t>
            </a:r>
          </a:p>
          <a:p>
            <a:r>
              <a:rPr lang="en-US" altLang="en-US" dirty="0" smtClean="0"/>
              <a:t>Loss of right to enter into contracts</a:t>
            </a:r>
          </a:p>
          <a:p>
            <a:r>
              <a:rPr lang="en-US" altLang="en-US" dirty="0" smtClean="0"/>
              <a:t>Consent to be obtained from legal guardian who speaks for client</a:t>
            </a:r>
          </a:p>
          <a:p>
            <a:r>
              <a:rPr lang="en-US" altLang="en-US" dirty="0" smtClean="0"/>
              <a:t>The term </a:t>
            </a:r>
            <a:r>
              <a:rPr lang="en-US" altLang="en-US" i="1" dirty="0" smtClean="0"/>
              <a:t>conservator</a:t>
            </a:r>
            <a:r>
              <a:rPr lang="en-US" altLang="en-US" dirty="0" smtClean="0"/>
              <a:t> sometimes refers to person who manages client’s financial affairs.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B10A5060-8FD9-4942-8CDE-D034FBA1D7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	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41746D0C-1FA1-4320-AEDE-02EBD6312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Mental health clients who are hospitalized voluntarily give up their right to leave the hospital.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6483B7E6-D2D8-4D1E-B534-0CA1E0F5D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#1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325EF93F-2C05-4B87-83CA-CFDEA09DB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Mental health clients who are hospitalized voluntarily retain all the civil rights afforded to any person, including the right to leave the hospital.</a:t>
            </a:r>
          </a:p>
          <a:p>
            <a:pPr lvl="1"/>
            <a:r>
              <a:rPr lang="en-US" altLang="en-US" dirty="0" smtClean="0"/>
              <a:t>However, clients hospitalized involuntarily give up this right.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C2AD427E-CCB6-4D2D-85AD-5C2185A99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Least Restrictive Environment #1</a:t>
            </a:r>
            <a:endParaRPr lang="en-US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85B0F42E-5F40-4B8E-8E57-B10B81A94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Right to treatment in least restrictive environment appropriate to meet client’s needs</a:t>
            </a:r>
          </a:p>
          <a:p>
            <a:r>
              <a:rPr lang="en-US" altLang="en-US" dirty="0" smtClean="0"/>
              <a:t>Free of restraint or seclusion unless necessary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E3DC08E5B84D43B175C9FE208FC5A8" ma:contentTypeVersion="12" ma:contentTypeDescription="Create a new document." ma:contentTypeScope="" ma:versionID="bf2ccbbb28ce204f64761bb7953ec272">
  <xsd:schema xmlns:xsd="http://www.w3.org/2001/XMLSchema" xmlns:xs="http://www.w3.org/2001/XMLSchema" xmlns:p="http://schemas.microsoft.com/office/2006/metadata/properties" xmlns:ns3="a6485ab5-851e-47ff-93ce-feaefe8b5909" xmlns:ns4="d88a124b-e06d-4530-ac11-f5e396ad584f" targetNamespace="http://schemas.microsoft.com/office/2006/metadata/properties" ma:root="true" ma:fieldsID="11be8e743ecca255454a96452f43bbcd" ns3:_="" ns4:_="">
    <xsd:import namespace="a6485ab5-851e-47ff-93ce-feaefe8b5909"/>
    <xsd:import namespace="d88a124b-e06d-4530-ac11-f5e396ad58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85ab5-851e-47ff-93ce-feaefe8b5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124b-e06d-4530-ac11-f5e396ad584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711C3F-ABE4-400D-ABDF-925ED8C038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485ab5-851e-47ff-93ce-feaefe8b5909"/>
    <ds:schemaRef ds:uri="d88a124b-e06d-4530-ac11-f5e396ad58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BCFF92-E68F-42A2-BBF0-B10EBAC02F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32EBC7-BF0F-4D10-8C2A-A56D5259763D}">
  <ds:schemaRefs>
    <ds:schemaRef ds:uri="a6485ab5-851e-47ff-93ce-feaefe8b5909"/>
    <ds:schemaRef ds:uri="d88a124b-e06d-4530-ac11-f5e396ad584f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2233</TotalTime>
  <Words>1160</Words>
  <Application>Microsoft Office PowerPoint</Application>
  <PresentationFormat>On-screen Show (4:3)</PresentationFormat>
  <Paragraphs>162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LWW TEMPLATE</vt:lpstr>
      <vt:lpstr>Chapter 9   Legal and Ethical Issues</vt:lpstr>
      <vt:lpstr>Rights of Clients</vt:lpstr>
      <vt:lpstr>Involuntary Hospitalization</vt:lpstr>
      <vt:lpstr>Release From the Hospital</vt:lpstr>
      <vt:lpstr>Mandatory Outpatient Treatment</vt:lpstr>
      <vt:lpstr>Conservatorship/Guardianship</vt:lpstr>
      <vt:lpstr>Question #1 </vt:lpstr>
      <vt:lpstr>Answer to Question #1</vt:lpstr>
      <vt:lpstr>Least Restrictive Environment #1</vt:lpstr>
      <vt:lpstr>Least Restrictive Environment #2</vt:lpstr>
      <vt:lpstr>Least Restrictive Environment #3</vt:lpstr>
      <vt:lpstr>Confidentiality</vt:lpstr>
      <vt:lpstr>Insanity Defense #1</vt:lpstr>
      <vt:lpstr>Insanity Defense #2</vt:lpstr>
      <vt:lpstr>Question #2</vt:lpstr>
      <vt:lpstr>Answer to Question #2</vt:lpstr>
      <vt:lpstr>Nursing Liability #1</vt:lpstr>
      <vt:lpstr>Nursing Liability #2</vt:lpstr>
      <vt:lpstr>Torts #1</vt:lpstr>
      <vt:lpstr>Torts #2</vt:lpstr>
      <vt:lpstr>Question #3</vt:lpstr>
      <vt:lpstr>Answer to Question #3</vt:lpstr>
      <vt:lpstr>Ethical Issues</vt:lpstr>
      <vt:lpstr>Deontologic Principles </vt:lpstr>
      <vt:lpstr>Ethical Dilemmas in Mental Health</vt:lpstr>
      <vt:lpstr>Ethical Decision-Making</vt:lpstr>
      <vt:lpstr>Question #4 </vt:lpstr>
      <vt:lpstr>Answer to Question #4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9: Legal and Ethical Issues</dc:title>
  <dc:creator>Dale Gray</dc:creator>
  <cp:lastModifiedBy> </cp:lastModifiedBy>
  <cp:revision>167</cp:revision>
  <cp:lastPrinted>2013-02-13T20:54:38Z</cp:lastPrinted>
  <dcterms:created xsi:type="dcterms:W3CDTF">2001-02-15T19:07:27Z</dcterms:created>
  <dcterms:modified xsi:type="dcterms:W3CDTF">2022-07-21T06:24:43Z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0x01010096E3DC08E5B84D43B175C9FE208FC5A8</vt:lpwstr>
  </property>
</Properties>
</file>