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4"/>
  </p:sldMasterIdLst>
  <p:notesMasterIdLst>
    <p:notesMasterId r:id="rId31"/>
  </p:notesMasterIdLst>
  <p:handoutMasterIdLst>
    <p:handoutMasterId r:id="rId32"/>
  </p:handoutMasterIdLst>
  <p:sldIdLst>
    <p:sldId id="321" r:id="rId5"/>
    <p:sldId id="330" r:id="rId6"/>
    <p:sldId id="331" r:id="rId7"/>
    <p:sldId id="332" r:id="rId8"/>
    <p:sldId id="333" r:id="rId9"/>
    <p:sldId id="354" r:id="rId10"/>
    <p:sldId id="355" r:id="rId11"/>
    <p:sldId id="342" r:id="rId12"/>
    <p:sldId id="343" r:id="rId13"/>
    <p:sldId id="303" r:id="rId14"/>
    <p:sldId id="304" r:id="rId15"/>
    <p:sldId id="305" r:id="rId16"/>
    <p:sldId id="315" r:id="rId17"/>
    <p:sldId id="316" r:id="rId18"/>
    <p:sldId id="351" r:id="rId19"/>
    <p:sldId id="318" r:id="rId20"/>
    <p:sldId id="352" r:id="rId21"/>
    <p:sldId id="319" r:id="rId22"/>
    <p:sldId id="338" r:id="rId23"/>
    <p:sldId id="322" r:id="rId24"/>
    <p:sldId id="353" r:id="rId25"/>
    <p:sldId id="339" r:id="rId26"/>
    <p:sldId id="346" r:id="rId27"/>
    <p:sldId id="347" r:id="rId28"/>
    <p:sldId id="340" r:id="rId29"/>
    <p:sldId id="341" r:id="rId30"/>
  </p:sldIdLst>
  <p:sldSz cx="9144000" cy="6858000" type="screen4x3"/>
  <p:notesSz cx="6858000" cy="91995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73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9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66B6"/>
    <a:srgbClr val="0C66C0"/>
    <a:srgbClr val="1974CF"/>
    <a:srgbClr val="1B7EE1"/>
    <a:srgbClr val="1973CD"/>
    <a:srgbClr val="0066CC"/>
    <a:srgbClr val="0099FF"/>
    <a:srgbClr val="186E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5701" autoAdjust="0"/>
  </p:normalViewPr>
  <p:slideViewPr>
    <p:cSldViewPr snapToGrid="0">
      <p:cViewPr varScale="1">
        <p:scale>
          <a:sx n="65" d="100"/>
          <a:sy n="65" d="100"/>
        </p:scale>
        <p:origin x="-1416" y="-114"/>
      </p:cViewPr>
      <p:guideLst>
        <p:guide orient="horz" pos="2160"/>
        <p:guide pos="2880"/>
        <p:guide pos="2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974"/>
    </p:cViewPr>
  </p:sorterViewPr>
  <p:notesViewPr>
    <p:cSldViewPr snapToGrid="0">
      <p:cViewPr varScale="1">
        <p:scale>
          <a:sx n="56" d="100"/>
          <a:sy n="56" d="100"/>
        </p:scale>
        <p:origin x="-1152" y="-90"/>
      </p:cViewPr>
      <p:guideLst>
        <p:guide orient="horz" pos="289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5946439A-BCDC-498E-AA5B-06407019EC4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5FCA4D57-AA83-4846-AA12-6C984B7D113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7F3D73C4-490D-446C-8280-30CEAA26F5D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99C64B2A-7E3D-4B6C-A85C-F0376E9BF01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anose="02020603050405020304" pitchFamily="18" charset="0"/>
              </a:defRPr>
            </a:lvl1pPr>
          </a:lstStyle>
          <a:p>
            <a:fld id="{6E4019F0-F613-412F-AA73-8DF389F05C9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47114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39CBBB8D-D1D0-4BF6-8B21-475158887F1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71F51552-3161-4D67-B14A-A7EE9557B65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6868" name="Rectangle 4">
            <a:extLst>
              <a:ext uri="{FF2B5EF4-FFF2-40B4-BE49-F238E27FC236}">
                <a16:creationId xmlns="" xmlns:a16="http://schemas.microsoft.com/office/drawing/2014/main" id="{170D9710-3302-475E-B976-EC03F0C518C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8975"/>
            <a:ext cx="4595812" cy="34464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105A6E7F-5FE6-4C9A-8A9D-D42128C6ADB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38200" y="4343400"/>
            <a:ext cx="50292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1900AEF5-5C30-47FC-8842-7929E6EEE56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0D1630B3-86A4-45A5-B239-673C501385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anose="02020603050405020304" pitchFamily="18" charset="0"/>
              </a:defRPr>
            </a:lvl1pPr>
          </a:lstStyle>
          <a:p>
            <a:fld id="{811B83A8-BD20-4A60-9B1F-F0697B41A1B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74271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>
            <a:extLst>
              <a:ext uri="{FF2B5EF4-FFF2-40B4-BE49-F238E27FC236}">
                <a16:creationId xmlns="" xmlns:a16="http://schemas.microsoft.com/office/drawing/2014/main" id="{C71D076D-A5F3-4766-A516-248D2546769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dirty="0"/>
          </a:p>
        </p:txBody>
      </p:sp>
      <p:pic>
        <p:nvPicPr>
          <p:cNvPr id="5" name="Picture 12" descr="ppt_opener.jpg">
            <a:extLst>
              <a:ext uri="{FF2B5EF4-FFF2-40B4-BE49-F238E27FC236}">
                <a16:creationId xmlns="" xmlns:a16="http://schemas.microsoft.com/office/drawing/2014/main" id="{12D32B73-BC6A-4E3B-A267-4F214C8A10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5288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72427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1266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07013"/>
            <a:ext cx="6400800" cy="533400"/>
          </a:xfrm>
        </p:spPr>
        <p:txBody>
          <a:bodyPr lIns="91440" tIns="45720" rIns="91440" bIns="45720"/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70172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69721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9263" y="1611313"/>
            <a:ext cx="2155825" cy="4421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1611313"/>
            <a:ext cx="6316663" cy="44211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22582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9">
            <a:extLst>
              <a:ext uri="{FF2B5EF4-FFF2-40B4-BE49-F238E27FC236}">
                <a16:creationId xmlns="" xmlns:a16="http://schemas.microsoft.com/office/drawing/2014/main" id="{80B9BEF1-4699-42A8-A0F5-1BB51D929F8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dirty="0"/>
          </a:p>
        </p:txBody>
      </p:sp>
      <p:pic>
        <p:nvPicPr>
          <p:cNvPr id="4" name="Picture 15" descr="ppt_opener.jpg">
            <a:extLst>
              <a:ext uri="{FF2B5EF4-FFF2-40B4-BE49-F238E27FC236}">
                <a16:creationId xmlns="" xmlns:a16="http://schemas.microsoft.com/office/drawing/2014/main" id="{AE4485D1-B28A-46C7-8E67-70DE02B8E8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8300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04188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63380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80988" indent="-280988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  <a:defRPr sz="2400"/>
            </a:lvl1pPr>
            <a:lvl2pPr marL="862013" indent="-404813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 sz="2400"/>
            </a:lvl2pPr>
            <a:lvl3pPr marL="1204913" indent="-2286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400"/>
            </a:lvl3pPr>
            <a:lvl4pPr marL="1600200" indent="-228600">
              <a:buFont typeface="Wingdings" panose="05000000000000000000" pitchFamily="2" charset="2"/>
              <a:buChar char="Ø"/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5540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3344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346325"/>
            <a:ext cx="4230688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3288" y="2346325"/>
            <a:ext cx="4230687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45732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37617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4710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0107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719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4360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="" xmlns:a16="http://schemas.microsoft.com/office/drawing/2014/main" id="{2C9E6A77-6604-4ACD-A01D-BBB7BC618F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3388" y="847042"/>
            <a:ext cx="8524875" cy="38893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4">
            <a:extLst>
              <a:ext uri="{FF2B5EF4-FFF2-40B4-BE49-F238E27FC236}">
                <a16:creationId xmlns="" xmlns:a16="http://schemas.microsoft.com/office/drawing/2014/main" id="{A0F41BA6-6BC7-4C0D-85A8-1E7B1E29A5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39384" y="1663925"/>
            <a:ext cx="8613775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Text Box 8">
            <a:extLst>
              <a:ext uri="{FF2B5EF4-FFF2-40B4-BE49-F238E27FC236}">
                <a16:creationId xmlns="" xmlns:a16="http://schemas.microsoft.com/office/drawing/2014/main" id="{87B5B8F1-9DA8-49C9-A046-56F200B7C6C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003925" y="6089650"/>
            <a:ext cx="2820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1030" name="Text Box 11">
            <a:extLst>
              <a:ext uri="{FF2B5EF4-FFF2-40B4-BE49-F238E27FC236}">
                <a16:creationId xmlns="" xmlns:a16="http://schemas.microsoft.com/office/drawing/2014/main" id="{557D43CF-A1D9-45D9-A662-E96261AF6E7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3213" y="6581775"/>
            <a:ext cx="8840787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US" altLang="en-US" sz="1000" dirty="0"/>
          </a:p>
        </p:txBody>
      </p:sp>
      <p:sp>
        <p:nvSpPr>
          <p:cNvPr id="8" name="Text Box 13">
            <a:extLst>
              <a:ext uri="{FF2B5EF4-FFF2-40B4-BE49-F238E27FC236}">
                <a16:creationId xmlns="" xmlns:a16="http://schemas.microsoft.com/office/drawing/2014/main" id="{DA424691-7003-4DE9-B684-AB55FCC8B94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88125"/>
            <a:ext cx="9144000" cy="26987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000" dirty="0">
                <a:latin typeface="Arial" charset="0"/>
              </a:rPr>
              <a:t>Copyright © 2023 Wolters Kluwer • All Rights Reserved</a:t>
            </a:r>
          </a:p>
        </p:txBody>
      </p:sp>
      <p:pic>
        <p:nvPicPr>
          <p:cNvPr id="1031" name="Picture 7" descr="WK_CMYK.jpg">
            <a:extLst>
              <a:ext uri="{FF2B5EF4-FFF2-40B4-BE49-F238E27FC236}">
                <a16:creationId xmlns="" xmlns:a16="http://schemas.microsoft.com/office/drawing/2014/main" id="{B2F9440B-89DB-46F4-80F4-9DE6AA5E8106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600825"/>
            <a:ext cx="13176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3CC1EB15-5930-4966-ACA4-A705B5E06673}"/>
              </a:ext>
            </a:extLst>
          </p:cNvPr>
          <p:cNvCxnSpPr/>
          <p:nvPr userDrawn="1"/>
        </p:nvCxnSpPr>
        <p:spPr>
          <a:xfrm>
            <a:off x="0" y="1295400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  <p:sldLayoutId id="2147483857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9pPr>
    </p:titleStyle>
    <p:bodyStyle>
      <a:lvl1pPr marL="280988" indent="-280988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404813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Courier New" pitchFamily="49" charset="0"/>
        <a:buChar char="o"/>
        <a:defRPr sz="2400">
          <a:solidFill>
            <a:schemeClr val="tx1"/>
          </a:solidFill>
          <a:latin typeface="+mn-lt"/>
        </a:defRPr>
      </a:lvl2pPr>
      <a:lvl3pPr marL="1204913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366E35EB-A258-4A1F-B9E7-07EC597F98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6743" y="3174506"/>
            <a:ext cx="6692900" cy="1329595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GB" alt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</a:t>
            </a: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Grief and Loss</a:t>
            </a:r>
            <a:endParaRPr lang="en-US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8438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="" xmlns:a16="http://schemas.microsoft.com/office/drawing/2014/main" id="{3ABA4C10-6E95-42F9-B853-018DA53AC5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Tasks of Grieving </a:t>
            </a:r>
            <a:endParaRPr lang="en-US" altLang="en-US" dirty="0"/>
          </a:p>
        </p:txBody>
      </p:sp>
      <p:sp>
        <p:nvSpPr>
          <p:cNvPr id="11267" name="Rectangle 3">
            <a:extLst>
              <a:ext uri="{FF2B5EF4-FFF2-40B4-BE49-F238E27FC236}">
                <a16:creationId xmlns="" xmlns:a16="http://schemas.microsoft.com/office/drawing/2014/main" id="{4A52A120-6332-4E86-975A-37E02294BA7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33388" y="1585912"/>
            <a:ext cx="4230688" cy="3686175"/>
          </a:xfrm>
        </p:spPr>
        <p:txBody>
          <a:bodyPr/>
          <a:lstStyle/>
          <a:p>
            <a:r>
              <a:rPr lang="en-US" altLang="en-US" sz="2400" dirty="0" smtClean="0"/>
              <a:t>Rando’s “six Rs”</a:t>
            </a:r>
          </a:p>
          <a:p>
            <a:pPr lvl="1"/>
            <a:r>
              <a:rPr lang="en-US" altLang="en-US" sz="2000" dirty="0" smtClean="0"/>
              <a:t>Recognize</a:t>
            </a:r>
          </a:p>
          <a:p>
            <a:pPr lvl="1"/>
            <a:r>
              <a:rPr lang="en-US" altLang="en-US" sz="2000" dirty="0" smtClean="0"/>
              <a:t>React</a:t>
            </a:r>
          </a:p>
          <a:p>
            <a:pPr lvl="1"/>
            <a:r>
              <a:rPr lang="en-US" altLang="en-US" sz="2000" dirty="0" smtClean="0"/>
              <a:t>Recollect and reexperience</a:t>
            </a:r>
          </a:p>
          <a:p>
            <a:pPr lvl="1"/>
            <a:r>
              <a:rPr lang="en-US" altLang="en-US" sz="2000" dirty="0" smtClean="0"/>
              <a:t>Relinquish</a:t>
            </a:r>
          </a:p>
          <a:p>
            <a:pPr lvl="1"/>
            <a:r>
              <a:rPr lang="en-US" altLang="en-US" sz="2000" dirty="0" smtClean="0"/>
              <a:t>Readjust</a:t>
            </a:r>
          </a:p>
          <a:p>
            <a:pPr lvl="1"/>
            <a:r>
              <a:rPr lang="en-US" altLang="en-US" sz="2000" dirty="0" smtClean="0"/>
              <a:t>Reinvest</a:t>
            </a:r>
            <a:endParaRPr lang="en-US" altLang="en-US" sz="2000" dirty="0"/>
          </a:p>
        </p:txBody>
      </p:sp>
      <p:sp>
        <p:nvSpPr>
          <p:cNvPr id="11268" name="Rectangle 4">
            <a:extLst>
              <a:ext uri="{FF2B5EF4-FFF2-40B4-BE49-F238E27FC236}">
                <a16:creationId xmlns="" xmlns:a16="http://schemas.microsoft.com/office/drawing/2014/main" id="{339B3D32-9050-41D8-85F7-7E75E4718D1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815383"/>
            <a:ext cx="4230687" cy="3686175"/>
          </a:xfrm>
        </p:spPr>
        <p:txBody>
          <a:bodyPr/>
          <a:lstStyle/>
          <a:p>
            <a:r>
              <a:rPr lang="en-US" altLang="en-US" sz="2400" dirty="0" smtClean="0"/>
              <a:t>Worden’s tasks</a:t>
            </a:r>
          </a:p>
          <a:p>
            <a:pPr lvl="1"/>
            <a:r>
              <a:rPr lang="en-US" altLang="en-US" sz="2000" dirty="0" smtClean="0"/>
              <a:t>Accept reality of the loss</a:t>
            </a:r>
          </a:p>
          <a:p>
            <a:pPr lvl="1"/>
            <a:r>
              <a:rPr lang="en-US" altLang="en-US" sz="2000" dirty="0" smtClean="0"/>
              <a:t>Work through pain of grief</a:t>
            </a:r>
          </a:p>
          <a:p>
            <a:pPr lvl="1"/>
            <a:r>
              <a:rPr lang="en-US" altLang="en-US" sz="2000" dirty="0" smtClean="0"/>
              <a:t>Adjust to changed environment due to loss</a:t>
            </a:r>
          </a:p>
          <a:p>
            <a:pPr lvl="1"/>
            <a:r>
              <a:rPr lang="en-US" altLang="en-US" sz="2000" dirty="0" smtClean="0"/>
              <a:t>Emotionally relocate loss and move on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="" xmlns:a16="http://schemas.microsoft.com/office/drawing/2014/main" id="{4E7463AF-247A-4EFF-8808-8E5829DA07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Dimensions of Grieving</a:t>
            </a:r>
            <a:endParaRPr lang="en-US" altLang="en-US" dirty="0"/>
          </a:p>
        </p:txBody>
      </p:sp>
      <p:sp>
        <p:nvSpPr>
          <p:cNvPr id="12291" name="Rectangle 3">
            <a:extLst>
              <a:ext uri="{FF2B5EF4-FFF2-40B4-BE49-F238E27FC236}">
                <a16:creationId xmlns="" xmlns:a16="http://schemas.microsoft.com/office/drawing/2014/main" id="{25E900FD-C24D-47DB-897E-9760288F63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Cognitive responses</a:t>
            </a:r>
          </a:p>
          <a:p>
            <a:pPr lvl="1"/>
            <a:r>
              <a:rPr lang="en-US" altLang="en-US" dirty="0" smtClean="0"/>
              <a:t>Questioning, trying to make sense of loss</a:t>
            </a:r>
          </a:p>
          <a:p>
            <a:pPr lvl="1"/>
            <a:r>
              <a:rPr lang="en-US" altLang="en-US" dirty="0" smtClean="0"/>
              <a:t>Attempting to keep lost one present</a:t>
            </a:r>
          </a:p>
          <a:p>
            <a:r>
              <a:rPr lang="en-US" altLang="en-US" dirty="0" smtClean="0"/>
              <a:t>Emotional responses (anger, sadness, anxiety)</a:t>
            </a:r>
          </a:p>
          <a:p>
            <a:r>
              <a:rPr lang="en-US" altLang="en-US" dirty="0" smtClean="0"/>
              <a:t>Spiritual responses</a:t>
            </a:r>
          </a:p>
          <a:p>
            <a:r>
              <a:rPr lang="en-US" altLang="en-US" dirty="0" smtClean="0"/>
              <a:t>Behavioral responses</a:t>
            </a:r>
          </a:p>
          <a:p>
            <a:r>
              <a:rPr lang="en-US" altLang="en-US" dirty="0" smtClean="0"/>
              <a:t>Physiologic responses</a:t>
            </a:r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="" xmlns:a16="http://schemas.microsoft.com/office/drawing/2014/main" id="{9A57D871-01E1-499B-84B3-74732319FF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Cultural Considerations #1</a:t>
            </a:r>
            <a:endParaRPr lang="en-US" alt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="" xmlns:a16="http://schemas.microsoft.com/office/drawing/2014/main" id="{0FEE2742-34C2-41D2-A193-9DFFA20534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Universal reactions to loss</a:t>
            </a:r>
          </a:p>
          <a:p>
            <a:pPr lvl="1"/>
            <a:r>
              <a:rPr lang="en-US" altLang="en-US" sz="2000" dirty="0" smtClean="0"/>
              <a:t>Initial response of shock and social disorientation</a:t>
            </a:r>
          </a:p>
          <a:p>
            <a:pPr lvl="1"/>
            <a:r>
              <a:rPr lang="en-US" altLang="en-US" sz="2000" dirty="0" smtClean="0"/>
              <a:t>Attempts to continue relationship with deceased</a:t>
            </a:r>
          </a:p>
          <a:p>
            <a:pPr lvl="1"/>
            <a:r>
              <a:rPr lang="en-US" altLang="en-US" sz="2000" dirty="0" smtClean="0"/>
              <a:t>Anger with those perceived as responsible for death</a:t>
            </a:r>
          </a:p>
          <a:p>
            <a:pPr lvl="1"/>
            <a:r>
              <a:rPr lang="en-US" altLang="en-US" sz="2000" dirty="0" smtClean="0"/>
              <a:t>Time for mourning</a:t>
            </a:r>
          </a:p>
          <a:p>
            <a:r>
              <a:rPr lang="en-US" altLang="en-US" sz="2000" dirty="0" smtClean="0"/>
              <a:t>Culture-specific rituals</a:t>
            </a:r>
          </a:p>
          <a:p>
            <a:pPr lvl="1"/>
            <a:r>
              <a:rPr lang="en-US" altLang="en-US" sz="2000" dirty="0" smtClean="0"/>
              <a:t>Expressions of grieving defined by each culture</a:t>
            </a:r>
          </a:p>
          <a:p>
            <a:pPr lvl="1"/>
            <a:r>
              <a:rPr lang="en-US" altLang="en-US" sz="2000" dirty="0" smtClean="0"/>
              <a:t>Acculturation: altering values/behaviors to adapt to another culture</a:t>
            </a:r>
          </a:p>
          <a:p>
            <a:pPr lvl="1"/>
            <a:r>
              <a:rPr lang="en-US" altLang="en-US" sz="2000" dirty="0" smtClean="0"/>
              <a:t>Cultural rituals with roots in major religions</a:t>
            </a:r>
          </a:p>
          <a:p>
            <a:pPr lvl="1"/>
            <a:r>
              <a:rPr lang="en-US" altLang="en-US" sz="2000" dirty="0" smtClean="0"/>
              <a:t>Various mourning rituals and practices in the United States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="" xmlns:a16="http://schemas.microsoft.com/office/drawing/2014/main" id="{5485EE23-6F2C-4AAF-A2B4-370D074EFB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Cultural Considerations #2 </a:t>
            </a:r>
            <a:endParaRPr lang="en-US" altLang="en-US" dirty="0"/>
          </a:p>
        </p:txBody>
      </p:sp>
      <p:sp>
        <p:nvSpPr>
          <p:cNvPr id="22531" name="Rectangle 3">
            <a:extLst>
              <a:ext uri="{FF2B5EF4-FFF2-40B4-BE49-F238E27FC236}">
                <a16:creationId xmlns="" xmlns:a16="http://schemas.microsoft.com/office/drawing/2014/main" id="{A98914A7-8B1E-4AC4-A80C-9865ACA96C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Nurse’s role</a:t>
            </a:r>
          </a:p>
          <a:p>
            <a:pPr lvl="1"/>
            <a:r>
              <a:rPr lang="en-US" altLang="en-US" dirty="0" smtClean="0"/>
              <a:t>Individualize care</a:t>
            </a:r>
          </a:p>
          <a:p>
            <a:pPr lvl="1"/>
            <a:r>
              <a:rPr lang="en-US" altLang="en-US" dirty="0" smtClean="0"/>
              <a:t>Encourage patients to discover and use grieving behaviors that are effective and meaningful to them</a:t>
            </a:r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="" xmlns:a16="http://schemas.microsoft.com/office/drawing/2014/main" id="{C1054E79-4CE0-476B-8219-A94E680CA8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Disenfranchised Grief #1</a:t>
            </a:r>
            <a:endParaRPr lang="en-US" altLang="en-US" dirty="0"/>
          </a:p>
        </p:txBody>
      </p:sp>
      <p:sp>
        <p:nvSpPr>
          <p:cNvPr id="23555" name="Rectangle 3">
            <a:extLst>
              <a:ext uri="{FF2B5EF4-FFF2-40B4-BE49-F238E27FC236}">
                <a16:creationId xmlns="" xmlns:a16="http://schemas.microsoft.com/office/drawing/2014/main" id="{08715B59-7C07-4C78-AC4D-017D4F3FA6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Grief over loss that is not or cannot be acknowledged openly, mourned publicly, or supported socially:</a:t>
            </a:r>
          </a:p>
          <a:p>
            <a:pPr lvl="1"/>
            <a:r>
              <a:rPr lang="en-US" altLang="en-US" dirty="0" smtClean="0"/>
              <a:t>A relationship that has no legitimacy</a:t>
            </a:r>
          </a:p>
          <a:p>
            <a:pPr lvl="1"/>
            <a:r>
              <a:rPr lang="en-US" altLang="en-US" dirty="0" smtClean="0"/>
              <a:t>The loss itself is not recognized.</a:t>
            </a:r>
          </a:p>
          <a:p>
            <a:pPr lvl="1"/>
            <a:r>
              <a:rPr lang="en-US" altLang="en-US" dirty="0" smtClean="0"/>
              <a:t>The griever is not recognized.</a:t>
            </a:r>
          </a:p>
          <a:p>
            <a:pPr lvl="1"/>
            <a:r>
              <a:rPr lang="en-US" altLang="en-US" dirty="0" smtClean="0"/>
              <a:t>The loss involves social stigma.</a:t>
            </a:r>
            <a:endParaRPr lang="en-US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="" xmlns:a16="http://schemas.microsoft.com/office/drawing/2014/main" id="{1EBD8448-16D5-4AAC-9389-5AB98505E9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Disenfranchised Grief #2</a:t>
            </a:r>
            <a:endParaRPr lang="en-US" altLang="en-US" dirty="0"/>
          </a:p>
        </p:txBody>
      </p:sp>
      <p:sp>
        <p:nvSpPr>
          <p:cNvPr id="24579" name="Rectangle 3">
            <a:extLst>
              <a:ext uri="{FF2B5EF4-FFF2-40B4-BE49-F238E27FC236}">
                <a16:creationId xmlns="" xmlns:a16="http://schemas.microsoft.com/office/drawing/2014/main" id="{A8C7B980-3FAF-411E-9301-BC47B2CE66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Grief process more complex due to the absence of usual supports for grieving, healing</a:t>
            </a:r>
          </a:p>
          <a:p>
            <a:r>
              <a:rPr lang="en-US" altLang="en-US" dirty="0" smtClean="0"/>
              <a:t>In the U.S. culture, kin-based relationships receive most attention in cases of death.</a:t>
            </a:r>
          </a:p>
          <a:p>
            <a:r>
              <a:rPr lang="en-US" altLang="en-US" dirty="0" smtClean="0"/>
              <a:t>Experienced by nurses when their need to grieve is not recognized</a:t>
            </a:r>
          </a:p>
          <a:p>
            <a:r>
              <a:rPr lang="en-US" altLang="en-US" dirty="0" smtClean="0"/>
              <a:t>Can also be experienced by other “helping” professionals, such as chaplains and clergy</a:t>
            </a:r>
            <a:endParaRPr lang="en-US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="" xmlns:a16="http://schemas.microsoft.com/office/drawing/2014/main" id="{BFE70477-E632-435F-8BEF-76FBA5D439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Complicated Grieving #1</a:t>
            </a:r>
            <a:endParaRPr lang="en-US" altLang="en-US" dirty="0"/>
          </a:p>
        </p:txBody>
      </p:sp>
      <p:sp>
        <p:nvSpPr>
          <p:cNvPr id="25603" name="Rectangle 3">
            <a:extLst>
              <a:ext uri="{FF2B5EF4-FFF2-40B4-BE49-F238E27FC236}">
                <a16:creationId xmlns="" xmlns:a16="http://schemas.microsoft.com/office/drawing/2014/main" id="{75961257-285F-4F72-A2E7-F580DBD469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Person void of emotion; grieving for prolonged periods; expressing grief disproportionate to event</a:t>
            </a:r>
          </a:p>
          <a:p>
            <a:r>
              <a:rPr lang="en-US" altLang="en-US" dirty="0" smtClean="0"/>
              <a:t>Previously existing psychiatric disorders may complicate process.</a:t>
            </a:r>
          </a:p>
          <a:p>
            <a:r>
              <a:rPr lang="en-US" altLang="en-US" dirty="0" smtClean="0"/>
              <a:t>Clients can experience grief when change encountered.</a:t>
            </a:r>
            <a:endParaRPr lang="en-US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="" xmlns:a16="http://schemas.microsoft.com/office/drawing/2014/main" id="{AA2E1627-86ED-42CF-AD2B-16A098BCF8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Complicated Grieving #2</a:t>
            </a:r>
            <a:endParaRPr lang="en-US" altLang="en-US" dirty="0"/>
          </a:p>
        </p:txBody>
      </p:sp>
      <p:sp>
        <p:nvSpPr>
          <p:cNvPr id="26627" name="Rectangle 3">
            <a:extLst>
              <a:ext uri="{FF2B5EF4-FFF2-40B4-BE49-F238E27FC236}">
                <a16:creationId xmlns="" xmlns:a16="http://schemas.microsoft.com/office/drawing/2014/main" id="{DF3B56FD-8119-43ED-B277-A50096AEE4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Characteristics of susceptibility</a:t>
            </a:r>
          </a:p>
          <a:p>
            <a:pPr lvl="1"/>
            <a:r>
              <a:rPr lang="en-US" altLang="en-US" dirty="0" smtClean="0"/>
              <a:t>Low self-esteem</a:t>
            </a:r>
          </a:p>
          <a:p>
            <a:pPr lvl="1"/>
            <a:r>
              <a:rPr lang="en-US" altLang="en-US" dirty="0" smtClean="0"/>
              <a:t>Low trust in others</a:t>
            </a:r>
          </a:p>
          <a:p>
            <a:pPr lvl="1"/>
            <a:r>
              <a:rPr lang="en-US" altLang="en-US" dirty="0" smtClean="0"/>
              <a:t>Previous psychiatric disorder</a:t>
            </a:r>
          </a:p>
          <a:p>
            <a:pPr lvl="1"/>
            <a:r>
              <a:rPr lang="en-US" altLang="en-US" dirty="0" smtClean="0"/>
              <a:t>Previous suicide threats or attempts</a:t>
            </a:r>
          </a:p>
          <a:p>
            <a:pPr lvl="1"/>
            <a:r>
              <a:rPr lang="en-US" altLang="en-US" dirty="0" smtClean="0"/>
              <a:t>Absent or unhelpful family members</a:t>
            </a:r>
          </a:p>
          <a:p>
            <a:pPr lvl="1"/>
            <a:r>
              <a:rPr lang="en-US" altLang="en-US" dirty="0" smtClean="0"/>
              <a:t>Ambivalent, dependent, insecure attachment to deceased person</a:t>
            </a:r>
            <a:endParaRPr lang="en-US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="" xmlns:a16="http://schemas.microsoft.com/office/drawing/2014/main" id="{18B07CE7-8AE3-43C3-9FB5-E766EA7661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Complicated Grieving #3</a:t>
            </a:r>
            <a:endParaRPr lang="en-US" altLang="en-US" dirty="0"/>
          </a:p>
        </p:txBody>
      </p:sp>
      <p:sp>
        <p:nvSpPr>
          <p:cNvPr id="27651" name="Rectangle 3">
            <a:extLst>
              <a:ext uri="{FF2B5EF4-FFF2-40B4-BE49-F238E27FC236}">
                <a16:creationId xmlns="" xmlns:a16="http://schemas.microsoft.com/office/drawing/2014/main" id="{5EC6B296-EA97-41C0-80B6-F0307B21B5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Risk factors leading to vulnerability</a:t>
            </a:r>
          </a:p>
          <a:p>
            <a:pPr lvl="1"/>
            <a:r>
              <a:rPr lang="en-US" altLang="en-US" sz="2000" dirty="0" smtClean="0"/>
              <a:t>Death of spouse or a child</a:t>
            </a:r>
          </a:p>
          <a:p>
            <a:pPr lvl="1"/>
            <a:r>
              <a:rPr lang="en-US" altLang="en-US" sz="2000" dirty="0" smtClean="0"/>
              <a:t>Death of parent (particularly in early childhood or adolescence)</a:t>
            </a:r>
          </a:p>
          <a:p>
            <a:pPr lvl="1"/>
            <a:r>
              <a:rPr lang="en-US" altLang="en-US" sz="2000" dirty="0" smtClean="0"/>
              <a:t>Sudden, unexpected, untimely death</a:t>
            </a:r>
          </a:p>
          <a:p>
            <a:pPr lvl="1"/>
            <a:r>
              <a:rPr lang="en-US" altLang="en-US" sz="2000" dirty="0" smtClean="0"/>
              <a:t>Multiple deaths</a:t>
            </a:r>
          </a:p>
          <a:p>
            <a:pPr lvl="1"/>
            <a:r>
              <a:rPr lang="en-US" altLang="en-US" sz="2000" dirty="0" smtClean="0"/>
              <a:t>Death by suicide or murder</a:t>
            </a:r>
          </a:p>
          <a:p>
            <a:r>
              <a:rPr lang="en-US" altLang="en-US" sz="2000" dirty="0" smtClean="0"/>
              <a:t>Unique, varied experience (physical, emotional reactions)</a:t>
            </a:r>
          </a:p>
          <a:p>
            <a:pPr lvl="1"/>
            <a:r>
              <a:rPr lang="en-US" altLang="en-US" sz="2000" dirty="0" smtClean="0"/>
              <a:t>Maladaptive thoughts</a:t>
            </a:r>
          </a:p>
          <a:p>
            <a:pPr lvl="1"/>
            <a:r>
              <a:rPr lang="en-US" altLang="en-US" sz="2000" dirty="0" smtClean="0"/>
              <a:t>Dysfunctional behaviors</a:t>
            </a:r>
          </a:p>
          <a:p>
            <a:pPr lvl="1"/>
            <a:r>
              <a:rPr lang="en-US" altLang="en-US" sz="2000" dirty="0" smtClean="0"/>
              <a:t>Inadequate emotional regulation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="" xmlns:a16="http://schemas.microsoft.com/office/drawing/2014/main" id="{8A92C776-F9C8-4C7D-8395-C85D64829F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Nursing Process: Assessment</a:t>
            </a:r>
            <a:endParaRPr lang="en-US" altLang="en-US" dirty="0"/>
          </a:p>
        </p:txBody>
      </p:sp>
      <p:sp>
        <p:nvSpPr>
          <p:cNvPr id="28675" name="Rectangle 3">
            <a:extLst>
              <a:ext uri="{FF2B5EF4-FFF2-40B4-BE49-F238E27FC236}">
                <a16:creationId xmlns="" xmlns:a16="http://schemas.microsoft.com/office/drawing/2014/main" id="{93A026B5-F7C9-42DD-856D-ADB5C8D787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All dimensions of human response (see Box 10.1)</a:t>
            </a:r>
          </a:p>
          <a:p>
            <a:r>
              <a:rPr lang="en-US" altLang="en-US" dirty="0" smtClean="0"/>
              <a:t>Three critical components</a:t>
            </a:r>
          </a:p>
          <a:p>
            <a:pPr lvl="1"/>
            <a:r>
              <a:rPr lang="en-US" altLang="en-US" dirty="0" smtClean="0"/>
              <a:t>Adequate perception regarding the loss</a:t>
            </a:r>
          </a:p>
          <a:p>
            <a:pPr lvl="1"/>
            <a:r>
              <a:rPr lang="en-US" altLang="en-US" dirty="0" smtClean="0"/>
              <a:t>Adequate support while grieving for the loss</a:t>
            </a:r>
          </a:p>
          <a:p>
            <a:pPr lvl="1"/>
            <a:r>
              <a:rPr lang="en-US" altLang="en-US" dirty="0" smtClean="0"/>
              <a:t>Adequate coping behaviors during process</a:t>
            </a: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6D681D97-8BA1-4BFB-8D96-8EAC39814D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Grief</a:t>
            </a:r>
            <a:endParaRPr lang="en-US" alt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C95B6217-4174-4121-ACB7-312FC90C02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Subjective emotions and affect; normal response to loss</a:t>
            </a:r>
          </a:p>
          <a:p>
            <a:r>
              <a:rPr lang="en-US" altLang="en-US" dirty="0" smtClean="0"/>
              <a:t>Grieving/bereavement: process by which person experiences grief</a:t>
            </a:r>
          </a:p>
          <a:p>
            <a:pPr lvl="1"/>
            <a:r>
              <a:rPr lang="en-US" altLang="en-US" dirty="0" smtClean="0"/>
              <a:t>Content</a:t>
            </a:r>
          </a:p>
          <a:p>
            <a:pPr lvl="1"/>
            <a:r>
              <a:rPr lang="en-US" altLang="en-US" dirty="0" smtClean="0"/>
              <a:t>Process</a:t>
            </a:r>
          </a:p>
          <a:p>
            <a:r>
              <a:rPr lang="en-US" altLang="en-US" dirty="0" smtClean="0"/>
              <a:t>Anticipatory grieving: persons facing an imminent loss begin to deal with possibility of loss or death in near future</a:t>
            </a:r>
          </a:p>
          <a:p>
            <a:r>
              <a:rPr lang="en-US" altLang="en-US" dirty="0" smtClean="0"/>
              <a:t>Mourning: outward expression of grief, including rituals</a:t>
            </a:r>
            <a:endParaRPr lang="en-U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>
            <a:extLst>
              <a:ext uri="{FF2B5EF4-FFF2-40B4-BE49-F238E27FC236}">
                <a16:creationId xmlns="" xmlns:a16="http://schemas.microsoft.com/office/drawing/2014/main" id="{20FDB604-331B-4FD7-9E94-CB64C2BC0C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Nursing Process: Data Analysis and Priorities</a:t>
            </a:r>
            <a:endParaRPr lang="en-US" altLang="en-US" dirty="0"/>
          </a:p>
        </p:txBody>
      </p:sp>
      <p:sp>
        <p:nvSpPr>
          <p:cNvPr id="29699" name="Rectangle 2">
            <a:extLst>
              <a:ext uri="{FF2B5EF4-FFF2-40B4-BE49-F238E27FC236}">
                <a16:creationId xmlns="" xmlns:a16="http://schemas.microsoft.com/office/drawing/2014/main" id="{819892D2-6240-4649-915B-097284352D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Anticipated vs. actual loss</a:t>
            </a:r>
          </a:p>
          <a:p>
            <a:r>
              <a:rPr lang="en-US" altLang="en-US" dirty="0" smtClean="0"/>
              <a:t>Problems with eating and sleeping</a:t>
            </a:r>
          </a:p>
          <a:p>
            <a:r>
              <a:rPr lang="en-US" altLang="en-US" dirty="0" smtClean="0"/>
              <a:t>Negative effects on physical health requiring follow-up</a:t>
            </a:r>
            <a:endParaRPr lang="en-US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="" xmlns:a16="http://schemas.microsoft.com/office/drawing/2014/main" id="{2864782F-9890-4736-B5D0-B9700963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Nursing Process: Outcomes</a:t>
            </a:r>
            <a:endParaRPr lang="en-US" altLang="en-US" dirty="0"/>
          </a:p>
        </p:txBody>
      </p:sp>
      <p:sp>
        <p:nvSpPr>
          <p:cNvPr id="30723" name="Content Placeholder 2">
            <a:extLst>
              <a:ext uri="{FF2B5EF4-FFF2-40B4-BE49-F238E27FC236}">
                <a16:creationId xmlns="" xmlns:a16="http://schemas.microsoft.com/office/drawing/2014/main" id="{870FD356-9EAD-44EF-A9D6-3C69F41F3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Examples: </a:t>
            </a:r>
          </a:p>
          <a:p>
            <a:r>
              <a:rPr lang="en-US" altLang="en-US" dirty="0" smtClean="0"/>
              <a:t>Client will:</a:t>
            </a:r>
          </a:p>
          <a:p>
            <a:pPr lvl="1"/>
            <a:r>
              <a:rPr lang="en-US" altLang="en-US" dirty="0" smtClean="0"/>
              <a:t>Identify effects of loss</a:t>
            </a:r>
          </a:p>
          <a:p>
            <a:pPr lvl="1"/>
            <a:r>
              <a:rPr lang="en-US" altLang="en-US" dirty="0" smtClean="0"/>
              <a:t>Seek adequate support</a:t>
            </a:r>
          </a:p>
          <a:p>
            <a:pPr lvl="1"/>
            <a:r>
              <a:rPr lang="en-US" altLang="en-US" dirty="0" smtClean="0"/>
              <a:t>Develop plan for coping with the loss</a:t>
            </a:r>
          </a:p>
          <a:p>
            <a:pPr lvl="1"/>
            <a:r>
              <a:rPr lang="en-US" altLang="en-US" dirty="0" smtClean="0"/>
              <a:t>Apply effective coping strategies</a:t>
            </a:r>
          </a:p>
          <a:p>
            <a:pPr lvl="1"/>
            <a:r>
              <a:rPr lang="en-US" altLang="en-US" dirty="0" smtClean="0"/>
              <a:t>Recognize negative effects of the loss on life</a:t>
            </a:r>
          </a:p>
          <a:p>
            <a:pPr lvl="1"/>
            <a:r>
              <a:rPr lang="en-US" altLang="en-US" dirty="0" smtClean="0"/>
              <a:t>Seek or accept professional assistance if needed</a:t>
            </a:r>
            <a:endParaRPr lang="en-US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="" xmlns:a16="http://schemas.microsoft.com/office/drawing/2014/main" id="{C90362B2-7730-4EC6-83BD-EB12EE791E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Nursing Process: Actions</a:t>
            </a:r>
            <a:endParaRPr lang="en-US" altLang="en-US" dirty="0"/>
          </a:p>
        </p:txBody>
      </p:sp>
      <p:sp>
        <p:nvSpPr>
          <p:cNvPr id="31747" name="Rectangle 3">
            <a:extLst>
              <a:ext uri="{FF2B5EF4-FFF2-40B4-BE49-F238E27FC236}">
                <a16:creationId xmlns="" xmlns:a16="http://schemas.microsoft.com/office/drawing/2014/main" id="{8273BAE3-668C-47DD-8811-9FF1F2A994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Exploring perception of loss</a:t>
            </a:r>
          </a:p>
          <a:p>
            <a:pPr lvl="1"/>
            <a:r>
              <a:rPr lang="en-US" altLang="en-US" dirty="0" smtClean="0"/>
              <a:t>Cognitive responses</a:t>
            </a:r>
          </a:p>
          <a:p>
            <a:pPr lvl="1"/>
            <a:r>
              <a:rPr lang="en-US" altLang="en-US" dirty="0" smtClean="0"/>
              <a:t>Adaptive denial</a:t>
            </a:r>
          </a:p>
          <a:p>
            <a:r>
              <a:rPr lang="en-US" altLang="en-US" dirty="0" smtClean="0"/>
              <a:t>Obtaining support</a:t>
            </a:r>
          </a:p>
          <a:p>
            <a:r>
              <a:rPr lang="en-US" altLang="en-US" dirty="0" smtClean="0"/>
              <a:t>Promoting coping behaviors (see Nursing Actions)</a:t>
            </a:r>
          </a:p>
          <a:p>
            <a:pPr lvl="1"/>
            <a:r>
              <a:rPr lang="en-US" altLang="en-US" dirty="0" smtClean="0"/>
              <a:t>Reviewing strengths of past coping</a:t>
            </a:r>
          </a:p>
          <a:p>
            <a:pPr lvl="1"/>
            <a:r>
              <a:rPr lang="en-US" altLang="en-US" dirty="0" smtClean="0"/>
              <a:t>Encouraging self-care</a:t>
            </a:r>
          </a:p>
          <a:p>
            <a:pPr lvl="1"/>
            <a:r>
              <a:rPr lang="en-US" altLang="en-US" dirty="0" smtClean="0"/>
              <a:t>Using communication, interpersonal skills</a:t>
            </a:r>
            <a:endParaRPr lang="en-US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="" xmlns:a16="http://schemas.microsoft.com/office/drawing/2014/main" id="{2CB1EDD0-1300-4A6B-A688-E359E7C00E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#2</a:t>
            </a:r>
            <a:endParaRPr lang="en-US" altLang="en-US" dirty="0"/>
          </a:p>
        </p:txBody>
      </p:sp>
      <p:sp>
        <p:nvSpPr>
          <p:cNvPr id="32771" name="Rectangle 3">
            <a:extLst>
              <a:ext uri="{FF2B5EF4-FFF2-40B4-BE49-F238E27FC236}">
                <a16:creationId xmlns="" xmlns:a16="http://schemas.microsoft.com/office/drawing/2014/main" id="{95C3679F-184A-4D5D-9C93-85370FFFE7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Nurses commonly experience complicated grief.</a:t>
            </a:r>
            <a:endParaRPr lang="en-US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="" xmlns:a16="http://schemas.microsoft.com/office/drawing/2014/main" id="{8C039E73-EA2F-45BB-B738-2F8636B2DA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#2</a:t>
            </a:r>
            <a:endParaRPr lang="en-US" altLang="en-US" dirty="0"/>
          </a:p>
        </p:txBody>
      </p:sp>
      <p:sp>
        <p:nvSpPr>
          <p:cNvPr id="33795" name="Rectangle 3">
            <a:extLst>
              <a:ext uri="{FF2B5EF4-FFF2-40B4-BE49-F238E27FC236}">
                <a16:creationId xmlns="" xmlns:a16="http://schemas.microsoft.com/office/drawing/2014/main" id="{1622A5C4-2E73-4FB0-8DCA-B28FD22AF2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False</a:t>
            </a:r>
          </a:p>
          <a:p>
            <a:r>
              <a:rPr lang="en-US" altLang="en-US" dirty="0" smtClean="0"/>
              <a:t>Rationale: Although it is possible for anyone to experience complicated grief, a nurse would be more likely to experience disenfranchised grief when their need to grieve is not recognized.</a:t>
            </a:r>
            <a:endParaRPr lang="en-US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="" xmlns:a16="http://schemas.microsoft.com/office/drawing/2014/main" id="{403D2A04-F6A8-4BCD-B992-F21BA31135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Nursing Process: Evaluation</a:t>
            </a:r>
            <a:endParaRPr lang="en-US" altLang="en-US" dirty="0"/>
          </a:p>
        </p:txBody>
      </p:sp>
      <p:sp>
        <p:nvSpPr>
          <p:cNvPr id="34819" name="Rectangle 3">
            <a:extLst>
              <a:ext uri="{FF2B5EF4-FFF2-40B4-BE49-F238E27FC236}">
                <a16:creationId xmlns="" xmlns:a16="http://schemas.microsoft.com/office/drawing/2014/main" id="{707A23DD-0F4A-47E3-B626-F2DD705DF3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Review of tasks and phases of grieving can be helpful in making statements about client’s status.</a:t>
            </a:r>
          </a:p>
          <a:p>
            <a:r>
              <a:rPr lang="en-US" altLang="en-US" dirty="0" smtClean="0"/>
              <a:t>Clients need support of trusted person.</a:t>
            </a:r>
          </a:p>
          <a:p>
            <a:r>
              <a:rPr lang="en-US" altLang="en-US" dirty="0" smtClean="0"/>
              <a:t>Nurse must examine personal attitudes.</a:t>
            </a:r>
            <a:endParaRPr lang="en-US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="" xmlns:a16="http://schemas.microsoft.com/office/drawing/2014/main" id="{B5851EB5-0D45-43C6-966F-DC7546B425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Self-Awareness Issues</a:t>
            </a:r>
            <a:endParaRPr lang="en-US" altLang="en-US" dirty="0"/>
          </a:p>
        </p:txBody>
      </p:sp>
      <p:sp>
        <p:nvSpPr>
          <p:cNvPr id="35843" name="Rectangle 3">
            <a:extLst>
              <a:ext uri="{FF2B5EF4-FFF2-40B4-BE49-F238E27FC236}">
                <a16:creationId xmlns="" xmlns:a16="http://schemas.microsoft.com/office/drawing/2014/main" id="{1681B526-8669-4366-9C9E-7A276C99DE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Examine one’s own experiences with grief and loss.</a:t>
            </a:r>
          </a:p>
          <a:p>
            <a:r>
              <a:rPr lang="en-US" altLang="en-US" dirty="0" smtClean="0"/>
              <a:t>Take self-awareness inventory, reflecting on results.</a:t>
            </a:r>
          </a:p>
          <a:p>
            <a:r>
              <a:rPr lang="en-US" altLang="en-US" dirty="0" smtClean="0"/>
              <a:t>Perform ongoing self-evaluation.</a:t>
            </a: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="" xmlns:a16="http://schemas.microsoft.com/office/drawing/2014/main" id="{EA225F7D-4340-47ED-BB38-A614E37C12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Types of Losses</a:t>
            </a:r>
            <a:endParaRPr lang="en-US" altLang="en-US" dirty="0"/>
          </a:p>
        </p:txBody>
      </p:sp>
      <p:sp>
        <p:nvSpPr>
          <p:cNvPr id="5123" name="Rectangle 3">
            <a:extLst>
              <a:ext uri="{FF2B5EF4-FFF2-40B4-BE49-F238E27FC236}">
                <a16:creationId xmlns="" xmlns:a16="http://schemas.microsoft.com/office/drawing/2014/main" id="{9265B94B-EBBE-4796-A8D6-21E8AFD776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Physiologic loss</a:t>
            </a:r>
          </a:p>
          <a:p>
            <a:r>
              <a:rPr lang="en-US" altLang="en-US" dirty="0" smtClean="0"/>
              <a:t>Safety loss</a:t>
            </a:r>
          </a:p>
          <a:p>
            <a:r>
              <a:rPr lang="en-US" altLang="en-US" dirty="0" smtClean="0"/>
              <a:t>Loss of security and a sense of belonging</a:t>
            </a:r>
          </a:p>
          <a:p>
            <a:r>
              <a:rPr lang="en-US" altLang="en-US" dirty="0" smtClean="0"/>
              <a:t>Loss of self-esteem</a:t>
            </a:r>
          </a:p>
          <a:p>
            <a:r>
              <a:rPr lang="en-US" altLang="en-US" dirty="0" smtClean="0"/>
              <a:t>Loss related to self-actualization</a:t>
            </a: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="" xmlns:a16="http://schemas.microsoft.com/office/drawing/2014/main" id="{30E9069D-16F5-48F7-A2D8-924025D588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Theories of Grieving #1 (See Table 10.1)</a:t>
            </a:r>
            <a:endParaRPr lang="en-US" altLang="en-US" dirty="0"/>
          </a:p>
        </p:txBody>
      </p:sp>
      <p:sp>
        <p:nvSpPr>
          <p:cNvPr id="6147" name="Rectangle 3">
            <a:extLst>
              <a:ext uri="{FF2B5EF4-FFF2-40B4-BE49-F238E27FC236}">
                <a16:creationId xmlns="" xmlns:a16="http://schemas.microsoft.com/office/drawing/2014/main" id="{73C46CB3-C6AE-46F0-ACEC-13DB8AEF50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Kübler-Ross’s five stages of grieving</a:t>
            </a:r>
          </a:p>
          <a:p>
            <a:pPr lvl="1"/>
            <a:r>
              <a:rPr lang="en-US" altLang="en-US" dirty="0" smtClean="0"/>
              <a:t>Denial</a:t>
            </a:r>
          </a:p>
          <a:p>
            <a:pPr lvl="1"/>
            <a:r>
              <a:rPr lang="en-US" altLang="en-US" dirty="0" smtClean="0"/>
              <a:t>Anger</a:t>
            </a:r>
          </a:p>
          <a:p>
            <a:pPr lvl="1"/>
            <a:r>
              <a:rPr lang="en-US" altLang="en-US" dirty="0" smtClean="0"/>
              <a:t>Bargaining</a:t>
            </a:r>
          </a:p>
          <a:p>
            <a:pPr lvl="1"/>
            <a:r>
              <a:rPr lang="en-US" altLang="en-US" dirty="0" smtClean="0"/>
              <a:t>Depression</a:t>
            </a:r>
          </a:p>
          <a:p>
            <a:pPr lvl="1"/>
            <a:r>
              <a:rPr lang="en-US" altLang="en-US" dirty="0" smtClean="0"/>
              <a:t>Acceptance</a:t>
            </a:r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="" xmlns:a16="http://schemas.microsoft.com/office/drawing/2014/main" id="{C6C270B5-68A8-4930-9406-2F0B5F2FD8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Theories of Grieving #2</a:t>
            </a:r>
            <a:endParaRPr lang="en-US" altLang="en-US" dirty="0"/>
          </a:p>
        </p:txBody>
      </p:sp>
      <p:sp>
        <p:nvSpPr>
          <p:cNvPr id="7171" name="Rectangle 3">
            <a:extLst>
              <a:ext uri="{FF2B5EF4-FFF2-40B4-BE49-F238E27FC236}">
                <a16:creationId xmlns="" xmlns:a16="http://schemas.microsoft.com/office/drawing/2014/main" id="{465EA1AC-C3BA-469A-877C-665A880F0C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Bowlby’s phases of grieving</a:t>
            </a:r>
          </a:p>
          <a:p>
            <a:pPr lvl="1"/>
            <a:r>
              <a:rPr lang="en-US" altLang="en-US" dirty="0" smtClean="0"/>
              <a:t>Numbness and denial of loss</a:t>
            </a:r>
          </a:p>
          <a:p>
            <a:pPr lvl="1"/>
            <a:r>
              <a:rPr lang="en-US" altLang="en-US" dirty="0" smtClean="0"/>
              <a:t>Emotional yearning for the lost loved one and protesting  permanence of loss</a:t>
            </a:r>
          </a:p>
          <a:p>
            <a:pPr lvl="1"/>
            <a:r>
              <a:rPr lang="en-US" altLang="en-US" dirty="0" smtClean="0"/>
              <a:t>Cognitive disorganization and emotional despair with difficulty functioning</a:t>
            </a:r>
          </a:p>
          <a:p>
            <a:pPr lvl="1"/>
            <a:r>
              <a:rPr lang="en-US" altLang="en-US" dirty="0" smtClean="0"/>
              <a:t>Reorganization and reintegration</a:t>
            </a:r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="" xmlns:a16="http://schemas.microsoft.com/office/drawing/2014/main" id="{C6C270B5-68A8-4930-9406-2F0B5F2FD8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Theories of Grieving #3</a:t>
            </a:r>
            <a:endParaRPr lang="en-US" altLang="en-US" dirty="0"/>
          </a:p>
        </p:txBody>
      </p:sp>
      <p:sp>
        <p:nvSpPr>
          <p:cNvPr id="7171" name="Rectangle 3">
            <a:extLst>
              <a:ext uri="{FF2B5EF4-FFF2-40B4-BE49-F238E27FC236}">
                <a16:creationId xmlns="" xmlns:a16="http://schemas.microsoft.com/office/drawing/2014/main" id="{465EA1AC-C3BA-469A-877C-665A880F0C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Engel’s stages of grieving</a:t>
            </a:r>
          </a:p>
          <a:p>
            <a:pPr lvl="1"/>
            <a:r>
              <a:rPr lang="en-US" altLang="en-US" dirty="0" smtClean="0"/>
              <a:t>Shock and disbelief</a:t>
            </a:r>
          </a:p>
          <a:p>
            <a:pPr lvl="1"/>
            <a:r>
              <a:rPr lang="en-US" altLang="en-US" dirty="0" smtClean="0"/>
              <a:t>Developing awareness</a:t>
            </a:r>
          </a:p>
          <a:p>
            <a:pPr lvl="1"/>
            <a:r>
              <a:rPr lang="en-US" altLang="en-US" dirty="0" smtClean="0"/>
              <a:t>Restitution</a:t>
            </a:r>
          </a:p>
          <a:p>
            <a:pPr lvl="1"/>
            <a:r>
              <a:rPr lang="en-US" altLang="en-US" dirty="0" smtClean="0"/>
              <a:t>Resolution of the loss</a:t>
            </a:r>
          </a:p>
          <a:p>
            <a:pPr lvl="1"/>
            <a:r>
              <a:rPr lang="en-US" altLang="en-US" dirty="0" smtClean="0"/>
              <a:t>Recovery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80444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="" xmlns:a16="http://schemas.microsoft.com/office/drawing/2014/main" id="{C6C270B5-68A8-4930-9406-2F0B5F2FD8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Theories of Grieving #4</a:t>
            </a:r>
            <a:endParaRPr lang="en-US" altLang="en-US" dirty="0"/>
          </a:p>
        </p:txBody>
      </p:sp>
      <p:sp>
        <p:nvSpPr>
          <p:cNvPr id="7171" name="Rectangle 3">
            <a:extLst>
              <a:ext uri="{FF2B5EF4-FFF2-40B4-BE49-F238E27FC236}">
                <a16:creationId xmlns="" xmlns:a16="http://schemas.microsoft.com/office/drawing/2014/main" id="{465EA1AC-C3BA-469A-877C-665A880F0C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Horowitz’s stages of loss and adaptation</a:t>
            </a:r>
          </a:p>
          <a:p>
            <a:pPr lvl="1"/>
            <a:r>
              <a:rPr lang="en-US" altLang="en-US" dirty="0" smtClean="0"/>
              <a:t>Outcry</a:t>
            </a:r>
          </a:p>
          <a:p>
            <a:pPr lvl="1"/>
            <a:r>
              <a:rPr lang="en-US" altLang="en-US" dirty="0" smtClean="0"/>
              <a:t>Denial and intrusion</a:t>
            </a:r>
          </a:p>
          <a:p>
            <a:pPr lvl="1"/>
            <a:r>
              <a:rPr lang="en-US" altLang="en-US" dirty="0" smtClean="0"/>
              <a:t>Working through</a:t>
            </a:r>
          </a:p>
          <a:p>
            <a:pPr lvl="1"/>
            <a:r>
              <a:rPr lang="en-US" altLang="en-US" dirty="0" smtClean="0"/>
              <a:t>Completion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27237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="" xmlns:a16="http://schemas.microsoft.com/office/drawing/2014/main" id="{37AF8395-8EEE-4F91-8B17-5AB9FC5BAC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#1	</a:t>
            </a:r>
            <a:endParaRPr lang="en-US" altLang="en-US" dirty="0"/>
          </a:p>
        </p:txBody>
      </p:sp>
      <p:sp>
        <p:nvSpPr>
          <p:cNvPr id="9219" name="Rectangle 3">
            <a:extLst>
              <a:ext uri="{FF2B5EF4-FFF2-40B4-BE49-F238E27FC236}">
                <a16:creationId xmlns="" xmlns:a16="http://schemas.microsoft.com/office/drawing/2014/main" id="{E9B39A71-DDD0-4393-9D81-DAF0D54CBB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The first stage of grieving, according to Kübler-Ross, is anger.</a:t>
            </a:r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="" xmlns:a16="http://schemas.microsoft.com/office/drawing/2014/main" id="{2BFA091A-C97C-4A56-9601-01159D6922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#1</a:t>
            </a:r>
            <a:endParaRPr lang="en-US" altLang="en-US" dirty="0"/>
          </a:p>
        </p:txBody>
      </p:sp>
      <p:sp>
        <p:nvSpPr>
          <p:cNvPr id="10243" name="Rectangle 3">
            <a:extLst>
              <a:ext uri="{FF2B5EF4-FFF2-40B4-BE49-F238E27FC236}">
                <a16:creationId xmlns="" xmlns:a16="http://schemas.microsoft.com/office/drawing/2014/main" id="{A2AD6290-309A-439F-B484-35AA9C9D45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False</a:t>
            </a:r>
          </a:p>
          <a:p>
            <a:r>
              <a:rPr lang="en-US" altLang="en-US" dirty="0" smtClean="0"/>
              <a:t>Rationale: According to Kübler-Ross, the first stage of grieving is denial, which is followed by anger.</a:t>
            </a: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LWW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WW 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E3DC08E5B84D43B175C9FE208FC5A8" ma:contentTypeVersion="12" ma:contentTypeDescription="Create a new document." ma:contentTypeScope="" ma:versionID="bf2ccbbb28ce204f64761bb7953ec272">
  <xsd:schema xmlns:xsd="http://www.w3.org/2001/XMLSchema" xmlns:xs="http://www.w3.org/2001/XMLSchema" xmlns:p="http://schemas.microsoft.com/office/2006/metadata/properties" xmlns:ns3="a6485ab5-851e-47ff-93ce-feaefe8b5909" xmlns:ns4="d88a124b-e06d-4530-ac11-f5e396ad584f" targetNamespace="http://schemas.microsoft.com/office/2006/metadata/properties" ma:root="true" ma:fieldsID="11be8e743ecca255454a96452f43bbcd" ns3:_="" ns4:_="">
    <xsd:import namespace="a6485ab5-851e-47ff-93ce-feaefe8b5909"/>
    <xsd:import namespace="d88a124b-e06d-4530-ac11-f5e396ad584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485ab5-851e-47ff-93ce-feaefe8b59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8a124b-e06d-4530-ac11-f5e396ad584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058FBB-6DBC-481B-856A-613E8BED6917}">
  <ds:schemaRefs>
    <ds:schemaRef ds:uri="http://purl.org/dc/dcmitype/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d88a124b-e06d-4530-ac11-f5e396ad584f"/>
    <ds:schemaRef ds:uri="a6485ab5-851e-47ff-93ce-feaefe8b5909"/>
  </ds:schemaRefs>
</ds:datastoreItem>
</file>

<file path=customXml/itemProps2.xml><?xml version="1.0" encoding="utf-8"?>
<ds:datastoreItem xmlns:ds="http://schemas.openxmlformats.org/officeDocument/2006/customXml" ds:itemID="{B3212C3B-BCF4-4BC4-B3B2-01736B0B79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8C7556-3AA5-4200-8E02-1638571B79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485ab5-851e-47ff-93ce-feaefe8b5909"/>
    <ds:schemaRef ds:uri="d88a124b-e06d-4530-ac11-f5e396ad58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G:\Q299xx.LWW\LWW TEMPLATE.ppt</Template>
  <TotalTime>1675</TotalTime>
  <Words>869</Words>
  <Application>Microsoft Office PowerPoint</Application>
  <PresentationFormat>On-screen Show (4:3)</PresentationFormat>
  <Paragraphs>158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LWW TEMPLATE</vt:lpstr>
      <vt:lpstr>Chapter 10   Grief and Loss</vt:lpstr>
      <vt:lpstr>Grief</vt:lpstr>
      <vt:lpstr>Types of Losses</vt:lpstr>
      <vt:lpstr>Theories of Grieving #1 (See Table 10.1)</vt:lpstr>
      <vt:lpstr>Theories of Grieving #2</vt:lpstr>
      <vt:lpstr>Theories of Grieving #3</vt:lpstr>
      <vt:lpstr>Theories of Grieving #4</vt:lpstr>
      <vt:lpstr>Question #1 </vt:lpstr>
      <vt:lpstr>Answer to Question #1</vt:lpstr>
      <vt:lpstr>Tasks of Grieving </vt:lpstr>
      <vt:lpstr>Dimensions of Grieving</vt:lpstr>
      <vt:lpstr>Cultural Considerations #1</vt:lpstr>
      <vt:lpstr>Cultural Considerations #2 </vt:lpstr>
      <vt:lpstr>Disenfranchised Grief #1</vt:lpstr>
      <vt:lpstr>Disenfranchised Grief #2</vt:lpstr>
      <vt:lpstr>Complicated Grieving #1</vt:lpstr>
      <vt:lpstr>Complicated Grieving #2</vt:lpstr>
      <vt:lpstr>Complicated Grieving #3</vt:lpstr>
      <vt:lpstr>The Nursing Process: Assessment</vt:lpstr>
      <vt:lpstr>The Nursing Process: Data Analysis and Priorities</vt:lpstr>
      <vt:lpstr>The Nursing Process: Outcomes</vt:lpstr>
      <vt:lpstr>The Nursing Process: Actions</vt:lpstr>
      <vt:lpstr>Question #2</vt:lpstr>
      <vt:lpstr>Answer to Question #2</vt:lpstr>
      <vt:lpstr>The Nursing Process: Evaluation</vt:lpstr>
      <vt:lpstr>Self-Awareness Issues</vt:lpstr>
    </vt:vector>
  </TitlesOfParts>
  <Company>Wolters Kluwer Health - Lippincott Williams &amp; Wilkins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10: Grief and Loss</dc:title>
  <dc:creator>Dale Gray</dc:creator>
  <cp:lastModifiedBy> </cp:lastModifiedBy>
  <cp:revision>167</cp:revision>
  <cp:lastPrinted>2013-02-13T21:07:04Z</cp:lastPrinted>
  <dcterms:created xsi:type="dcterms:W3CDTF">2001-02-15T19:07:27Z</dcterms:created>
  <dcterms:modified xsi:type="dcterms:W3CDTF">2022-07-21T06:41:22Z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0x01010096E3DC08E5B84D43B175C9FE208FC5A8</vt:lpwstr>
  </property>
</Properties>
</file>