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31"/>
  </p:notesMasterIdLst>
  <p:handoutMasterIdLst>
    <p:handoutMasterId r:id="rId32"/>
  </p:handoutMasterIdLst>
  <p:sldIdLst>
    <p:sldId id="321" r:id="rId5"/>
    <p:sldId id="330" r:id="rId6"/>
    <p:sldId id="331" r:id="rId7"/>
    <p:sldId id="332" r:id="rId8"/>
    <p:sldId id="333" r:id="rId9"/>
    <p:sldId id="354" r:id="rId10"/>
    <p:sldId id="355" r:id="rId11"/>
    <p:sldId id="342" r:id="rId12"/>
    <p:sldId id="343" r:id="rId13"/>
    <p:sldId id="303" r:id="rId14"/>
    <p:sldId id="304" r:id="rId15"/>
    <p:sldId id="305" r:id="rId16"/>
    <p:sldId id="315" r:id="rId17"/>
    <p:sldId id="316" r:id="rId18"/>
    <p:sldId id="351" r:id="rId19"/>
    <p:sldId id="318" r:id="rId20"/>
    <p:sldId id="352" r:id="rId21"/>
    <p:sldId id="319" r:id="rId22"/>
    <p:sldId id="338" r:id="rId23"/>
    <p:sldId id="322" r:id="rId24"/>
    <p:sldId id="353" r:id="rId25"/>
    <p:sldId id="339" r:id="rId26"/>
    <p:sldId id="346" r:id="rId27"/>
    <p:sldId id="347" r:id="rId28"/>
    <p:sldId id="340" r:id="rId29"/>
    <p:sldId id="341" r:id="rId30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6B6"/>
    <a:srgbClr val="0C66C0"/>
    <a:srgbClr val="1974CF"/>
    <a:srgbClr val="1B7EE1"/>
    <a:srgbClr val="1973CD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74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5946439A-BCDC-498E-AA5B-06407019EC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5FCA4D57-AA83-4846-AA12-6C984B7D11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7F3D73C4-490D-446C-8280-30CEAA26F5D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99C64B2A-7E3D-4B6C-A85C-F0376E9BF01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6E4019F0-F613-412F-AA73-8DF389F05C9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7114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39CBBB8D-D1D0-4BF6-8B21-475158887F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71F51552-3161-4D67-B14A-A7EE9557B6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>
            <a:extLst>
              <a:ext uri="{FF2B5EF4-FFF2-40B4-BE49-F238E27FC236}">
                <a16:creationId xmlns="" xmlns:a16="http://schemas.microsoft.com/office/drawing/2014/main" id="{170D9710-3302-475E-B976-EC03F0C518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105A6E7F-5FE6-4C9A-8A9D-D42128C6AD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1900AEF5-5C30-47FC-8842-7929E6EEE5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0D1630B3-86A4-45A5-B239-673C501385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811B83A8-BD20-4A60-9B1F-F0697B41A1B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7427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="" xmlns:a16="http://schemas.microsoft.com/office/drawing/2014/main" id="{C71D076D-A5F3-4766-A516-248D254676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="" xmlns:a16="http://schemas.microsoft.com/office/drawing/2014/main" id="{12D32B73-BC6A-4E3B-A267-4F214C8A10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017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972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2582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="" xmlns:a16="http://schemas.microsoft.com/office/drawing/2014/main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="" xmlns:a16="http://schemas.microsoft.com/office/drawing/2014/main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338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554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334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573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761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471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10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71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436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="" xmlns:a16="http://schemas.microsoft.com/office/drawing/2014/main" id="{2C9E6A77-6604-4ACD-A01D-BBB7BC618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2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="" xmlns:a16="http://schemas.microsoft.com/office/drawing/2014/main" id="{A0F41BA6-6BC7-4C0D-85A8-1E7B1E29A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9384" y="1663925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="" xmlns:a16="http://schemas.microsoft.com/office/drawing/2014/main" id="{87B5B8F1-9DA8-49C9-A046-56F200B7C6C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="" xmlns:a16="http://schemas.microsoft.com/office/drawing/2014/main" id="{557D43CF-A1D9-45D9-A662-E96261AF6E7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="" xmlns:a16="http://schemas.microsoft.com/office/drawing/2014/main" id="{DA424691-7003-4DE9-B684-AB55FCC8B9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="" xmlns:a16="http://schemas.microsoft.com/office/drawing/2014/main" id="{B2F9440B-89DB-46F4-80F4-9DE6AA5E810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3CC1EB15-5930-4966-ACA4-A705B5E06673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743" y="3174506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Grief and Loss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3ABA4C10-6E95-42F9-B853-018DA53AC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Tasks of Grieving 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4A52A120-6332-4E86-975A-37E02294BA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3388" y="1585912"/>
            <a:ext cx="4230688" cy="3686175"/>
          </a:xfrm>
        </p:spPr>
        <p:txBody>
          <a:bodyPr/>
          <a:lstStyle/>
          <a:p>
            <a:r>
              <a:rPr lang="en-US" altLang="en-US" sz="2400" dirty="0" smtClean="0"/>
              <a:t>Rando’s “six Rs”</a:t>
            </a:r>
          </a:p>
          <a:p>
            <a:pPr lvl="1"/>
            <a:r>
              <a:rPr lang="en-US" altLang="en-US" sz="2000" dirty="0" smtClean="0"/>
              <a:t>Recognize</a:t>
            </a:r>
          </a:p>
          <a:p>
            <a:pPr lvl="1"/>
            <a:r>
              <a:rPr lang="en-US" altLang="en-US" sz="2000" dirty="0" smtClean="0"/>
              <a:t>React</a:t>
            </a:r>
          </a:p>
          <a:p>
            <a:pPr lvl="1"/>
            <a:r>
              <a:rPr lang="en-US" altLang="en-US" sz="2000" dirty="0" smtClean="0"/>
              <a:t>Recollect and reexperience</a:t>
            </a:r>
          </a:p>
          <a:p>
            <a:pPr lvl="1"/>
            <a:r>
              <a:rPr lang="en-US" altLang="en-US" sz="2000" dirty="0" smtClean="0"/>
              <a:t>Relinquish</a:t>
            </a:r>
          </a:p>
          <a:p>
            <a:pPr lvl="1"/>
            <a:r>
              <a:rPr lang="en-US" altLang="en-US" sz="2000" dirty="0" smtClean="0"/>
              <a:t>Readjust</a:t>
            </a:r>
          </a:p>
          <a:p>
            <a:pPr lvl="1"/>
            <a:r>
              <a:rPr lang="en-US" altLang="en-US" sz="2000" dirty="0" smtClean="0"/>
              <a:t>Reinvest</a:t>
            </a:r>
            <a:endParaRPr lang="en-US" altLang="en-US" sz="2000" dirty="0"/>
          </a:p>
        </p:txBody>
      </p:sp>
      <p:sp>
        <p:nvSpPr>
          <p:cNvPr id="11268" name="Rectangle 4">
            <a:extLst>
              <a:ext uri="{FF2B5EF4-FFF2-40B4-BE49-F238E27FC236}">
                <a16:creationId xmlns="" xmlns:a16="http://schemas.microsoft.com/office/drawing/2014/main" id="{339B3D32-9050-41D8-85F7-7E75E4718D1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815383"/>
            <a:ext cx="4230687" cy="3686175"/>
          </a:xfrm>
        </p:spPr>
        <p:txBody>
          <a:bodyPr/>
          <a:lstStyle/>
          <a:p>
            <a:r>
              <a:rPr lang="en-US" altLang="en-US" sz="2400" dirty="0" smtClean="0"/>
              <a:t>Worden’s tasks</a:t>
            </a:r>
          </a:p>
          <a:p>
            <a:pPr lvl="1"/>
            <a:r>
              <a:rPr lang="en-US" altLang="en-US" sz="2000" dirty="0" smtClean="0"/>
              <a:t>Accept reality of the loss</a:t>
            </a:r>
          </a:p>
          <a:p>
            <a:pPr lvl="1"/>
            <a:r>
              <a:rPr lang="en-US" altLang="en-US" sz="2000" dirty="0" smtClean="0"/>
              <a:t>Work through pain of grief</a:t>
            </a:r>
          </a:p>
          <a:p>
            <a:pPr lvl="1"/>
            <a:r>
              <a:rPr lang="en-US" altLang="en-US" sz="2000" dirty="0" smtClean="0"/>
              <a:t>Adjust to changed environment due to loss</a:t>
            </a:r>
          </a:p>
          <a:p>
            <a:pPr lvl="1"/>
            <a:r>
              <a:rPr lang="en-US" altLang="en-US" sz="2000" dirty="0" smtClean="0"/>
              <a:t>Emotionally relocate loss and move on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4E7463AF-247A-4EFF-8808-8E5829DA0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Dimensions of Grieving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25E900FD-C24D-47DB-897E-9760288F6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Cognitive responses</a:t>
            </a:r>
          </a:p>
          <a:p>
            <a:pPr lvl="1"/>
            <a:r>
              <a:rPr lang="en-US" altLang="en-US" dirty="0" smtClean="0"/>
              <a:t>Questioning, trying to make sense of loss</a:t>
            </a:r>
          </a:p>
          <a:p>
            <a:pPr lvl="1"/>
            <a:r>
              <a:rPr lang="en-US" altLang="en-US" dirty="0" smtClean="0"/>
              <a:t>Attempting to keep lost one present</a:t>
            </a:r>
          </a:p>
          <a:p>
            <a:r>
              <a:rPr lang="en-US" altLang="en-US" dirty="0" smtClean="0"/>
              <a:t>Emotional responses (anger, sadness, anxiety)</a:t>
            </a:r>
          </a:p>
          <a:p>
            <a:r>
              <a:rPr lang="en-US" altLang="en-US" dirty="0" smtClean="0"/>
              <a:t>Spiritual responses</a:t>
            </a:r>
          </a:p>
          <a:p>
            <a:r>
              <a:rPr lang="en-US" altLang="en-US" dirty="0" smtClean="0"/>
              <a:t>Behavioral responses</a:t>
            </a:r>
          </a:p>
          <a:p>
            <a:r>
              <a:rPr lang="en-US" altLang="en-US" dirty="0" smtClean="0"/>
              <a:t>Physiologic responses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9A57D871-01E1-499B-84B3-74732319F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 #1</a:t>
            </a: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FEE2742-34C2-41D2-A193-9DFFA2053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Universal reactions to loss</a:t>
            </a:r>
          </a:p>
          <a:p>
            <a:pPr lvl="1"/>
            <a:r>
              <a:rPr lang="en-US" altLang="en-US" sz="2000" dirty="0" smtClean="0"/>
              <a:t>Initial response of shock and social disorientation</a:t>
            </a:r>
          </a:p>
          <a:p>
            <a:pPr lvl="1"/>
            <a:r>
              <a:rPr lang="en-US" altLang="en-US" sz="2000" dirty="0" smtClean="0"/>
              <a:t>Attempts to continue relationship with deceased</a:t>
            </a:r>
          </a:p>
          <a:p>
            <a:pPr lvl="1"/>
            <a:r>
              <a:rPr lang="en-US" altLang="en-US" sz="2000" dirty="0" smtClean="0"/>
              <a:t>Anger with those perceived as responsible for death</a:t>
            </a:r>
          </a:p>
          <a:p>
            <a:pPr lvl="1"/>
            <a:r>
              <a:rPr lang="en-US" altLang="en-US" sz="2000" dirty="0" smtClean="0"/>
              <a:t>Time for mourning</a:t>
            </a:r>
          </a:p>
          <a:p>
            <a:r>
              <a:rPr lang="en-US" altLang="en-US" sz="2000" dirty="0" smtClean="0"/>
              <a:t>Culture-specific rituals</a:t>
            </a:r>
          </a:p>
          <a:p>
            <a:pPr lvl="1"/>
            <a:r>
              <a:rPr lang="en-US" altLang="en-US" sz="2000" dirty="0" smtClean="0"/>
              <a:t>Expressions of grieving defined by each culture</a:t>
            </a:r>
          </a:p>
          <a:p>
            <a:pPr lvl="1"/>
            <a:r>
              <a:rPr lang="en-US" altLang="en-US" sz="2000" dirty="0" smtClean="0"/>
              <a:t>Acculturation: altering values/behaviors to adapt to another culture</a:t>
            </a:r>
          </a:p>
          <a:p>
            <a:pPr lvl="1"/>
            <a:r>
              <a:rPr lang="en-US" altLang="en-US" sz="2000" dirty="0" smtClean="0"/>
              <a:t>Cultural rituals with roots in major religions</a:t>
            </a:r>
          </a:p>
          <a:p>
            <a:pPr lvl="1"/>
            <a:r>
              <a:rPr lang="en-US" altLang="en-US" sz="2000" dirty="0" smtClean="0"/>
              <a:t>Various mourning rituals and practices in the United States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5485EE23-6F2C-4AAF-A2B4-370D074EF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 #2 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A98914A7-8B1E-4AC4-A80C-9865ACA96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Nurse’s role</a:t>
            </a:r>
          </a:p>
          <a:p>
            <a:pPr lvl="1"/>
            <a:r>
              <a:rPr lang="en-US" altLang="en-US" dirty="0" smtClean="0"/>
              <a:t>Individualize care</a:t>
            </a:r>
          </a:p>
          <a:p>
            <a:pPr lvl="1"/>
            <a:r>
              <a:rPr lang="en-US" altLang="en-US" dirty="0" smtClean="0"/>
              <a:t>Encourage patients to discover and use grieving behaviors that are effective and meaningful to them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C1054E79-4CE0-476B-8219-A94E680CA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Disenfranchised Grief #1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08715B59-7C07-4C78-AC4D-017D4F3FA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Grief over loss that is not or cannot be acknowledged openly, mourned publicly, or supported socially:</a:t>
            </a:r>
          </a:p>
          <a:p>
            <a:pPr lvl="1"/>
            <a:r>
              <a:rPr lang="en-US" altLang="en-US" dirty="0" smtClean="0"/>
              <a:t>A relationship that has no legitimacy</a:t>
            </a:r>
          </a:p>
          <a:p>
            <a:pPr lvl="1"/>
            <a:r>
              <a:rPr lang="en-US" altLang="en-US" dirty="0" smtClean="0"/>
              <a:t>The loss itself is not recognized.</a:t>
            </a:r>
          </a:p>
          <a:p>
            <a:pPr lvl="1"/>
            <a:r>
              <a:rPr lang="en-US" altLang="en-US" dirty="0" smtClean="0"/>
              <a:t>The griever is not recognized.</a:t>
            </a:r>
          </a:p>
          <a:p>
            <a:pPr lvl="1"/>
            <a:r>
              <a:rPr lang="en-US" altLang="en-US" dirty="0" smtClean="0"/>
              <a:t>The loss involves social stigma.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1EBD8448-16D5-4AAC-9389-5AB98505E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Disenfranchised Grief #2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A8C7B980-3FAF-411E-9301-BC47B2CE6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Grief process more complex due to the absence of usual supports for grieving, healing</a:t>
            </a:r>
          </a:p>
          <a:p>
            <a:r>
              <a:rPr lang="en-US" altLang="en-US" dirty="0" smtClean="0"/>
              <a:t>In the U.S. culture, kin-based relationships receive most attention in cases of death.</a:t>
            </a:r>
          </a:p>
          <a:p>
            <a:r>
              <a:rPr lang="en-US" altLang="en-US" dirty="0" smtClean="0"/>
              <a:t>Experienced by nurses when their need to grieve is not recognized</a:t>
            </a:r>
          </a:p>
          <a:p>
            <a:r>
              <a:rPr lang="en-US" altLang="en-US" dirty="0" smtClean="0"/>
              <a:t>Can also be experienced by other “helping” professionals, such as chaplains and clergy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BFE70477-E632-435F-8BEF-76FBA5D43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Complicated Grieving #1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75961257-285F-4F72-A2E7-F580DBD46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Person void of emotion; grieving for prolonged periods; expressing grief disproportionate to event</a:t>
            </a:r>
          </a:p>
          <a:p>
            <a:r>
              <a:rPr lang="en-US" altLang="en-US" dirty="0" smtClean="0"/>
              <a:t>Previously existing psychiatric disorders may complicate process.</a:t>
            </a:r>
          </a:p>
          <a:p>
            <a:r>
              <a:rPr lang="en-US" altLang="en-US" dirty="0" smtClean="0"/>
              <a:t>Clients can experience grief when change encountered.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AA2E1627-86ED-42CF-AD2B-16A098BCF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Complicated Grieving #2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DF3B56FD-8119-43ED-B277-A50096AEE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Characteristics of susceptibility</a:t>
            </a:r>
          </a:p>
          <a:p>
            <a:pPr lvl="1"/>
            <a:r>
              <a:rPr lang="en-US" altLang="en-US" dirty="0" smtClean="0"/>
              <a:t>Low self-esteem</a:t>
            </a:r>
          </a:p>
          <a:p>
            <a:pPr lvl="1"/>
            <a:r>
              <a:rPr lang="en-US" altLang="en-US" dirty="0" smtClean="0"/>
              <a:t>Low trust in others</a:t>
            </a:r>
          </a:p>
          <a:p>
            <a:pPr lvl="1"/>
            <a:r>
              <a:rPr lang="en-US" altLang="en-US" dirty="0" smtClean="0"/>
              <a:t>Previous psychiatric disorder</a:t>
            </a:r>
          </a:p>
          <a:p>
            <a:pPr lvl="1"/>
            <a:r>
              <a:rPr lang="en-US" altLang="en-US" dirty="0" smtClean="0"/>
              <a:t>Previous suicide threats or attempts</a:t>
            </a:r>
          </a:p>
          <a:p>
            <a:pPr lvl="1"/>
            <a:r>
              <a:rPr lang="en-US" altLang="en-US" dirty="0" smtClean="0"/>
              <a:t>Absent or unhelpful family members</a:t>
            </a:r>
          </a:p>
          <a:p>
            <a:pPr lvl="1"/>
            <a:r>
              <a:rPr lang="en-US" altLang="en-US" dirty="0" smtClean="0"/>
              <a:t>Ambivalent, dependent, insecure attachment to deceased person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18B07CE7-8AE3-43C3-9FB5-E766EA766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Complicated Grieving #3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5EC6B296-EA97-41C0-80B6-F0307B21B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Risk factors leading to vulnerability</a:t>
            </a:r>
          </a:p>
          <a:p>
            <a:pPr lvl="1"/>
            <a:r>
              <a:rPr lang="en-US" altLang="en-US" sz="2000" dirty="0" smtClean="0"/>
              <a:t>Death of spouse or a child</a:t>
            </a:r>
          </a:p>
          <a:p>
            <a:pPr lvl="1"/>
            <a:r>
              <a:rPr lang="en-US" altLang="en-US" sz="2000" dirty="0" smtClean="0"/>
              <a:t>Death of parent (particularly in early childhood or adolescence)</a:t>
            </a:r>
          </a:p>
          <a:p>
            <a:pPr lvl="1"/>
            <a:r>
              <a:rPr lang="en-US" altLang="en-US" sz="2000" dirty="0" smtClean="0"/>
              <a:t>Sudden, unexpected, untimely death</a:t>
            </a:r>
          </a:p>
          <a:p>
            <a:pPr lvl="1"/>
            <a:r>
              <a:rPr lang="en-US" altLang="en-US" sz="2000" dirty="0" smtClean="0"/>
              <a:t>Multiple deaths</a:t>
            </a:r>
          </a:p>
          <a:p>
            <a:pPr lvl="1"/>
            <a:r>
              <a:rPr lang="en-US" altLang="en-US" sz="2000" dirty="0" smtClean="0"/>
              <a:t>Death by suicide or murder</a:t>
            </a:r>
          </a:p>
          <a:p>
            <a:r>
              <a:rPr lang="en-US" altLang="en-US" sz="2000" dirty="0" smtClean="0"/>
              <a:t>Unique, varied experience (physical, emotional reactions)</a:t>
            </a:r>
          </a:p>
          <a:p>
            <a:pPr lvl="1"/>
            <a:r>
              <a:rPr lang="en-US" altLang="en-US" sz="2000" dirty="0" smtClean="0"/>
              <a:t>Maladaptive thoughts</a:t>
            </a:r>
          </a:p>
          <a:p>
            <a:pPr lvl="1"/>
            <a:r>
              <a:rPr lang="en-US" altLang="en-US" sz="2000" dirty="0" smtClean="0"/>
              <a:t>Dysfunctional behaviors</a:t>
            </a:r>
          </a:p>
          <a:p>
            <a:pPr lvl="1"/>
            <a:r>
              <a:rPr lang="en-US" altLang="en-US" sz="2000" dirty="0" smtClean="0"/>
              <a:t>Inadequate emotional regulation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="" xmlns:a16="http://schemas.microsoft.com/office/drawing/2014/main" id="{8A92C776-F9C8-4C7D-8395-C85D64829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Nursing Process: Assessment</a:t>
            </a:r>
            <a:endParaRPr lang="en-US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="" xmlns:a16="http://schemas.microsoft.com/office/drawing/2014/main" id="{93A026B5-F7C9-42DD-856D-ADB5C8D78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All dimensions of human response (see Box 10.1)</a:t>
            </a:r>
          </a:p>
          <a:p>
            <a:r>
              <a:rPr lang="en-US" altLang="en-US" dirty="0" smtClean="0"/>
              <a:t>Three critical components</a:t>
            </a:r>
          </a:p>
          <a:p>
            <a:pPr lvl="1"/>
            <a:r>
              <a:rPr lang="en-US" altLang="en-US" dirty="0" smtClean="0"/>
              <a:t>Adequate perception regarding the loss</a:t>
            </a:r>
          </a:p>
          <a:p>
            <a:pPr lvl="1"/>
            <a:r>
              <a:rPr lang="en-US" altLang="en-US" dirty="0" smtClean="0"/>
              <a:t>Adequate support while grieving for the loss</a:t>
            </a:r>
          </a:p>
          <a:p>
            <a:pPr lvl="1"/>
            <a:r>
              <a:rPr lang="en-US" altLang="en-US" dirty="0" smtClean="0"/>
              <a:t>Adequate coping behaviors during process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6D681D97-8BA1-4BFB-8D96-8EAC39814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Grief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C95B6217-4174-4121-ACB7-312FC90C0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Subjective emotions and affect; normal response to loss</a:t>
            </a:r>
          </a:p>
          <a:p>
            <a:r>
              <a:rPr lang="en-US" altLang="en-US" dirty="0" smtClean="0"/>
              <a:t>Grieving/bereavement: process by which person experiences grief</a:t>
            </a:r>
          </a:p>
          <a:p>
            <a:pPr lvl="1"/>
            <a:r>
              <a:rPr lang="en-US" altLang="en-US" dirty="0" smtClean="0"/>
              <a:t>Content</a:t>
            </a:r>
          </a:p>
          <a:p>
            <a:pPr lvl="1"/>
            <a:r>
              <a:rPr lang="en-US" altLang="en-US" dirty="0" smtClean="0"/>
              <a:t>Process</a:t>
            </a:r>
          </a:p>
          <a:p>
            <a:r>
              <a:rPr lang="en-US" altLang="en-US" dirty="0" smtClean="0"/>
              <a:t>Anticipatory grieving: persons facing an imminent loss begin to deal with possibility of loss or death in near future</a:t>
            </a:r>
          </a:p>
          <a:p>
            <a:r>
              <a:rPr lang="en-US" altLang="en-US" dirty="0" smtClean="0"/>
              <a:t>Mourning: outward expression of grief, including rituals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="" xmlns:a16="http://schemas.microsoft.com/office/drawing/2014/main" id="{20FDB604-331B-4FD7-9E94-CB64C2BC0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Nursing Process: Data Analysis and Priorities</a:t>
            </a:r>
            <a:endParaRPr lang="en-US" altLang="en-US" dirty="0"/>
          </a:p>
        </p:txBody>
      </p:sp>
      <p:sp>
        <p:nvSpPr>
          <p:cNvPr id="29699" name="Rectangle 2">
            <a:extLst>
              <a:ext uri="{FF2B5EF4-FFF2-40B4-BE49-F238E27FC236}">
                <a16:creationId xmlns="" xmlns:a16="http://schemas.microsoft.com/office/drawing/2014/main" id="{819892D2-6240-4649-915B-097284352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Anticipated vs. actual loss</a:t>
            </a:r>
          </a:p>
          <a:p>
            <a:r>
              <a:rPr lang="en-US" altLang="en-US" dirty="0" smtClean="0"/>
              <a:t>Problems with eating and sleeping</a:t>
            </a:r>
          </a:p>
          <a:p>
            <a:r>
              <a:rPr lang="en-US" altLang="en-US" dirty="0" smtClean="0"/>
              <a:t>Negative effects on physical health requiring follow-up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="" xmlns:a16="http://schemas.microsoft.com/office/drawing/2014/main" id="{2864782F-9890-4736-B5D0-B9700963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Nursing Process: Outcomes</a:t>
            </a:r>
            <a:endParaRPr lang="en-US" altLang="en-US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="" xmlns:a16="http://schemas.microsoft.com/office/drawing/2014/main" id="{870FD356-9EAD-44EF-A9D6-3C69F41F3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Examples: </a:t>
            </a:r>
          </a:p>
          <a:p>
            <a:r>
              <a:rPr lang="en-US" altLang="en-US" dirty="0" smtClean="0"/>
              <a:t>Client will:</a:t>
            </a:r>
          </a:p>
          <a:p>
            <a:pPr lvl="1"/>
            <a:r>
              <a:rPr lang="en-US" altLang="en-US" dirty="0" smtClean="0"/>
              <a:t>Identify effects of loss</a:t>
            </a:r>
          </a:p>
          <a:p>
            <a:pPr lvl="1"/>
            <a:r>
              <a:rPr lang="en-US" altLang="en-US" dirty="0" smtClean="0"/>
              <a:t>Seek adequate support</a:t>
            </a:r>
          </a:p>
          <a:p>
            <a:pPr lvl="1"/>
            <a:r>
              <a:rPr lang="en-US" altLang="en-US" dirty="0" smtClean="0"/>
              <a:t>Develop plan for coping with the loss</a:t>
            </a:r>
          </a:p>
          <a:p>
            <a:pPr lvl="1"/>
            <a:r>
              <a:rPr lang="en-US" altLang="en-US" dirty="0" smtClean="0"/>
              <a:t>Apply effective coping strategies</a:t>
            </a:r>
          </a:p>
          <a:p>
            <a:pPr lvl="1"/>
            <a:r>
              <a:rPr lang="en-US" altLang="en-US" dirty="0" smtClean="0"/>
              <a:t>Recognize negative effects of the loss on life</a:t>
            </a:r>
          </a:p>
          <a:p>
            <a:pPr lvl="1"/>
            <a:r>
              <a:rPr lang="en-US" altLang="en-US" dirty="0" smtClean="0"/>
              <a:t>Seek or accept professional assistance if needed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C90362B2-7730-4EC6-83BD-EB12EE791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Nursing Process: Actions</a:t>
            </a:r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="" xmlns:a16="http://schemas.microsoft.com/office/drawing/2014/main" id="{8273BAE3-668C-47DD-8811-9FF1F2A99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Exploring perception of loss</a:t>
            </a:r>
          </a:p>
          <a:p>
            <a:pPr lvl="1"/>
            <a:r>
              <a:rPr lang="en-US" altLang="en-US" dirty="0" smtClean="0"/>
              <a:t>Cognitive responses</a:t>
            </a:r>
          </a:p>
          <a:p>
            <a:pPr lvl="1"/>
            <a:r>
              <a:rPr lang="en-US" altLang="en-US" dirty="0" smtClean="0"/>
              <a:t>Adaptive denial</a:t>
            </a:r>
          </a:p>
          <a:p>
            <a:r>
              <a:rPr lang="en-US" altLang="en-US" dirty="0" smtClean="0"/>
              <a:t>Obtaining support</a:t>
            </a:r>
          </a:p>
          <a:p>
            <a:r>
              <a:rPr lang="en-US" altLang="en-US" dirty="0" smtClean="0"/>
              <a:t>Promoting coping behaviors (see Nursing Actions)</a:t>
            </a:r>
          </a:p>
          <a:p>
            <a:pPr lvl="1"/>
            <a:r>
              <a:rPr lang="en-US" altLang="en-US" dirty="0" smtClean="0"/>
              <a:t>Reviewing strengths of past coping</a:t>
            </a:r>
          </a:p>
          <a:p>
            <a:pPr lvl="1"/>
            <a:r>
              <a:rPr lang="en-US" altLang="en-US" dirty="0" smtClean="0"/>
              <a:t>Encouraging self-care</a:t>
            </a:r>
          </a:p>
          <a:p>
            <a:pPr lvl="1"/>
            <a:r>
              <a:rPr lang="en-US" altLang="en-US" dirty="0" smtClean="0"/>
              <a:t>Using communication, interpersonal skills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2CB1EDD0-1300-4A6B-A688-E359E7C00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95C3679F-184A-4D5D-9C93-85370FFFE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Nurses commonly experience complicated grief.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8C039E73-EA2F-45BB-B738-2F8636B2D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1622A5C4-2E73-4FB0-8DCA-B28FD22AF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Although it is possible for anyone to experience complicated grief, a nurse would be more likely to experience disenfranchised grief when their need to grieve is not recognized.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403D2A04-F6A8-4BCD-B992-F21BA3113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Nursing Process: Evaluation</a:t>
            </a:r>
            <a:endParaRPr lang="en-US" alt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707A23DD-0F4A-47E3-B626-F2DD705DF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Review of tasks and phases of grieving can be helpful in making statements about client’s status.</a:t>
            </a:r>
          </a:p>
          <a:p>
            <a:r>
              <a:rPr lang="en-US" altLang="en-US" dirty="0" smtClean="0"/>
              <a:t>Clients need support of trusted person.</a:t>
            </a:r>
          </a:p>
          <a:p>
            <a:r>
              <a:rPr lang="en-US" altLang="en-US" dirty="0" smtClean="0"/>
              <a:t>Nurse must examine personal attitudes.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B5851EB5-0D45-43C6-966F-DC7546B42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35843" name="Rectangle 3">
            <a:extLst>
              <a:ext uri="{FF2B5EF4-FFF2-40B4-BE49-F238E27FC236}">
                <a16:creationId xmlns="" xmlns:a16="http://schemas.microsoft.com/office/drawing/2014/main" id="{1681B526-8669-4366-9C9E-7A276C99D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Examine one’s own experiences with grief and loss.</a:t>
            </a:r>
          </a:p>
          <a:p>
            <a:r>
              <a:rPr lang="en-US" altLang="en-US" dirty="0" smtClean="0"/>
              <a:t>Take self-awareness inventory, reflecting on results.</a:t>
            </a:r>
          </a:p>
          <a:p>
            <a:r>
              <a:rPr lang="en-US" altLang="en-US" dirty="0" smtClean="0"/>
              <a:t>Perform ongoing self-evaluation.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EA225F7D-4340-47ED-BB38-A614E37C1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Types of Losses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9265B94B-EBBE-4796-A8D6-21E8AFD77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Physiologic loss</a:t>
            </a:r>
          </a:p>
          <a:p>
            <a:r>
              <a:rPr lang="en-US" altLang="en-US" dirty="0" smtClean="0"/>
              <a:t>Safety loss</a:t>
            </a:r>
          </a:p>
          <a:p>
            <a:r>
              <a:rPr lang="en-US" altLang="en-US" dirty="0" smtClean="0"/>
              <a:t>Loss of security and a sense of belonging</a:t>
            </a:r>
          </a:p>
          <a:p>
            <a:r>
              <a:rPr lang="en-US" altLang="en-US" dirty="0" smtClean="0"/>
              <a:t>Loss of self-esteem</a:t>
            </a:r>
          </a:p>
          <a:p>
            <a:r>
              <a:rPr lang="en-US" altLang="en-US" dirty="0" smtClean="0"/>
              <a:t>Loss related to self-actualization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30E9069D-16F5-48F7-A2D8-924025D58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Theories of Grieving #1 (See Table 10.1)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73C46CB3-C6AE-46F0-ACEC-13DB8AEF5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Kübler-Ross’s five stages of grieving</a:t>
            </a:r>
          </a:p>
          <a:p>
            <a:pPr lvl="1"/>
            <a:r>
              <a:rPr lang="en-US" altLang="en-US" dirty="0" smtClean="0"/>
              <a:t>Denial</a:t>
            </a:r>
          </a:p>
          <a:p>
            <a:pPr lvl="1"/>
            <a:r>
              <a:rPr lang="en-US" altLang="en-US" dirty="0" smtClean="0"/>
              <a:t>Anger</a:t>
            </a:r>
          </a:p>
          <a:p>
            <a:pPr lvl="1"/>
            <a:r>
              <a:rPr lang="en-US" altLang="en-US" dirty="0" smtClean="0"/>
              <a:t>Bargaining</a:t>
            </a:r>
          </a:p>
          <a:p>
            <a:pPr lvl="1"/>
            <a:r>
              <a:rPr lang="en-US" altLang="en-US" dirty="0" smtClean="0"/>
              <a:t>Depression</a:t>
            </a:r>
          </a:p>
          <a:p>
            <a:pPr lvl="1"/>
            <a:r>
              <a:rPr lang="en-US" altLang="en-US" dirty="0" smtClean="0"/>
              <a:t>Acceptance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C6C270B5-68A8-4930-9406-2F0B5F2FD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Theories of Grieving #2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465EA1AC-C3BA-469A-877C-665A880F0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Bowlby’s phases of grieving</a:t>
            </a:r>
          </a:p>
          <a:p>
            <a:pPr lvl="1"/>
            <a:r>
              <a:rPr lang="en-US" altLang="en-US" dirty="0" smtClean="0"/>
              <a:t>Numbness and denial of loss</a:t>
            </a:r>
          </a:p>
          <a:p>
            <a:pPr lvl="1"/>
            <a:r>
              <a:rPr lang="en-US" altLang="en-US" dirty="0" smtClean="0"/>
              <a:t>Emotional yearning for the lost loved one and protesting  permanence of loss</a:t>
            </a:r>
          </a:p>
          <a:p>
            <a:pPr lvl="1"/>
            <a:r>
              <a:rPr lang="en-US" altLang="en-US" dirty="0" smtClean="0"/>
              <a:t>Cognitive disorganization and emotional despair with difficulty functioning</a:t>
            </a:r>
          </a:p>
          <a:p>
            <a:pPr lvl="1"/>
            <a:r>
              <a:rPr lang="en-US" altLang="en-US" dirty="0" smtClean="0"/>
              <a:t>Reorganization and reintegration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C6C270B5-68A8-4930-9406-2F0B5F2FD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Theories of Grieving #3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465EA1AC-C3BA-469A-877C-665A880F0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Engel’s stages of grieving</a:t>
            </a:r>
          </a:p>
          <a:p>
            <a:pPr lvl="1"/>
            <a:r>
              <a:rPr lang="en-US" altLang="en-US" dirty="0" smtClean="0"/>
              <a:t>Shock and disbelief</a:t>
            </a:r>
          </a:p>
          <a:p>
            <a:pPr lvl="1"/>
            <a:r>
              <a:rPr lang="en-US" altLang="en-US" dirty="0" smtClean="0"/>
              <a:t>Developing awareness</a:t>
            </a:r>
          </a:p>
          <a:p>
            <a:pPr lvl="1"/>
            <a:r>
              <a:rPr lang="en-US" altLang="en-US" dirty="0" smtClean="0"/>
              <a:t>Restitution</a:t>
            </a:r>
          </a:p>
          <a:p>
            <a:pPr lvl="1"/>
            <a:r>
              <a:rPr lang="en-US" altLang="en-US" dirty="0" smtClean="0"/>
              <a:t>Resolution of the loss</a:t>
            </a:r>
          </a:p>
          <a:p>
            <a:pPr lvl="1"/>
            <a:r>
              <a:rPr lang="en-US" altLang="en-US" dirty="0" smtClean="0"/>
              <a:t>Recovery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044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C6C270B5-68A8-4930-9406-2F0B5F2FD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Theories of Grieving #4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465EA1AC-C3BA-469A-877C-665A880F0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Horowitz’s stages of loss and adaptation</a:t>
            </a:r>
          </a:p>
          <a:p>
            <a:pPr lvl="1"/>
            <a:r>
              <a:rPr lang="en-US" altLang="en-US" dirty="0" smtClean="0"/>
              <a:t>Outcry</a:t>
            </a:r>
          </a:p>
          <a:p>
            <a:pPr lvl="1"/>
            <a:r>
              <a:rPr lang="en-US" altLang="en-US" dirty="0" smtClean="0"/>
              <a:t>Denial and intrusion</a:t>
            </a:r>
          </a:p>
          <a:p>
            <a:pPr lvl="1"/>
            <a:r>
              <a:rPr lang="en-US" altLang="en-US" dirty="0" smtClean="0"/>
              <a:t>Working through</a:t>
            </a:r>
          </a:p>
          <a:p>
            <a:pPr lvl="1"/>
            <a:r>
              <a:rPr lang="en-US" altLang="en-US" dirty="0" smtClean="0"/>
              <a:t>Completion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723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37AF8395-8EEE-4F91-8B17-5AB9FC5BA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	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E9B39A71-DDD0-4393-9D81-DAF0D54CB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The first stage of grieving, according to Kübler-Ross, is anger.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2BFA091A-C97C-4A56-9601-01159D692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A2AD6290-309A-439F-B484-35AA9C9D4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According to Kübler-Ross, the first stage of grieving is denial, which is followed by anger.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3DC08E5B84D43B175C9FE208FC5A8" ma:contentTypeVersion="12" ma:contentTypeDescription="Create a new document." ma:contentTypeScope="" ma:versionID="bf2ccbbb28ce204f64761bb7953ec272">
  <xsd:schema xmlns:xsd="http://www.w3.org/2001/XMLSchema" xmlns:xs="http://www.w3.org/2001/XMLSchema" xmlns:p="http://schemas.microsoft.com/office/2006/metadata/properties" xmlns:ns3="a6485ab5-851e-47ff-93ce-feaefe8b5909" xmlns:ns4="d88a124b-e06d-4530-ac11-f5e396ad584f" targetNamespace="http://schemas.microsoft.com/office/2006/metadata/properties" ma:root="true" ma:fieldsID="11be8e743ecca255454a96452f43bbcd" ns3:_="" ns4:_="">
    <xsd:import namespace="a6485ab5-851e-47ff-93ce-feaefe8b5909"/>
    <xsd:import namespace="d88a124b-e06d-4530-ac11-f5e396ad58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85ab5-851e-47ff-93ce-feaefe8b5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a124b-e06d-4530-ac11-f5e396ad5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058FBB-6DBC-481B-856A-613E8BED6917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d88a124b-e06d-4530-ac11-f5e396ad584f"/>
    <ds:schemaRef ds:uri="a6485ab5-851e-47ff-93ce-feaefe8b5909"/>
  </ds:schemaRefs>
</ds:datastoreItem>
</file>

<file path=customXml/itemProps2.xml><?xml version="1.0" encoding="utf-8"?>
<ds:datastoreItem xmlns:ds="http://schemas.openxmlformats.org/officeDocument/2006/customXml" ds:itemID="{B3212C3B-BCF4-4BC4-B3B2-01736B0B79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8C7556-3AA5-4200-8E02-1638571B7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85ab5-851e-47ff-93ce-feaefe8b5909"/>
    <ds:schemaRef ds:uri="d88a124b-e06d-4530-ac11-f5e396ad5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1675</TotalTime>
  <Words>869</Words>
  <Application>Microsoft Office PowerPoint</Application>
  <PresentationFormat>On-screen Show (4:3)</PresentationFormat>
  <Paragraphs>158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LWW TEMPLATE</vt:lpstr>
      <vt:lpstr>Chapter 10   Grief and Loss</vt:lpstr>
      <vt:lpstr>Grief</vt:lpstr>
      <vt:lpstr>Types of Losses</vt:lpstr>
      <vt:lpstr>Theories of Grieving #1 (See Table 10.1)</vt:lpstr>
      <vt:lpstr>Theories of Grieving #2</vt:lpstr>
      <vt:lpstr>Theories of Grieving #3</vt:lpstr>
      <vt:lpstr>Theories of Grieving #4</vt:lpstr>
      <vt:lpstr>Question #1 </vt:lpstr>
      <vt:lpstr>Answer to Question #1</vt:lpstr>
      <vt:lpstr>Tasks of Grieving </vt:lpstr>
      <vt:lpstr>Dimensions of Grieving</vt:lpstr>
      <vt:lpstr>Cultural Considerations #1</vt:lpstr>
      <vt:lpstr>Cultural Considerations #2 </vt:lpstr>
      <vt:lpstr>Disenfranchised Grief #1</vt:lpstr>
      <vt:lpstr>Disenfranchised Grief #2</vt:lpstr>
      <vt:lpstr>Complicated Grieving #1</vt:lpstr>
      <vt:lpstr>Complicated Grieving #2</vt:lpstr>
      <vt:lpstr>Complicated Grieving #3</vt:lpstr>
      <vt:lpstr>The Nursing Process: Assessment</vt:lpstr>
      <vt:lpstr>The Nursing Process: Data Analysis and Priorities</vt:lpstr>
      <vt:lpstr>The Nursing Process: Outcomes</vt:lpstr>
      <vt:lpstr>The Nursing Process: Actions</vt:lpstr>
      <vt:lpstr>Question #2</vt:lpstr>
      <vt:lpstr>Answer to Question #2</vt:lpstr>
      <vt:lpstr>The Nursing Process: Evaluation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Grief and Loss</dc:title>
  <dc:creator>Dale Gray</dc:creator>
  <cp:lastModifiedBy> </cp:lastModifiedBy>
  <cp:revision>167</cp:revision>
  <cp:lastPrinted>2013-02-13T21:07:04Z</cp:lastPrinted>
  <dcterms:created xsi:type="dcterms:W3CDTF">2001-02-15T19:07:27Z</dcterms:created>
  <dcterms:modified xsi:type="dcterms:W3CDTF">2022-07-21T06:41:22Z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0x01010096E3DC08E5B84D43B175C9FE208FC5A8</vt:lpwstr>
  </property>
</Properties>
</file>