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4"/>
  </p:sldMasterIdLst>
  <p:notesMasterIdLst>
    <p:notesMasterId r:id="rId33"/>
  </p:notesMasterIdLst>
  <p:handoutMasterIdLst>
    <p:handoutMasterId r:id="rId34"/>
  </p:handoutMasterIdLst>
  <p:sldIdLst>
    <p:sldId id="321" r:id="rId5"/>
    <p:sldId id="339" r:id="rId6"/>
    <p:sldId id="340" r:id="rId7"/>
    <p:sldId id="297" r:id="rId8"/>
    <p:sldId id="341" r:id="rId9"/>
    <p:sldId id="367" r:id="rId10"/>
    <p:sldId id="368" r:id="rId11"/>
    <p:sldId id="344" r:id="rId12"/>
    <p:sldId id="359" r:id="rId13"/>
    <p:sldId id="360" r:id="rId14"/>
    <p:sldId id="345" r:id="rId15"/>
    <p:sldId id="346" r:id="rId16"/>
    <p:sldId id="347" r:id="rId17"/>
    <p:sldId id="348" r:id="rId18"/>
    <p:sldId id="349" r:id="rId19"/>
    <p:sldId id="309" r:id="rId20"/>
    <p:sldId id="369" r:id="rId21"/>
    <p:sldId id="361" r:id="rId22"/>
    <p:sldId id="362" r:id="rId23"/>
    <p:sldId id="318" r:id="rId24"/>
    <p:sldId id="319" r:id="rId25"/>
    <p:sldId id="371" r:id="rId26"/>
    <p:sldId id="320" r:id="rId27"/>
    <p:sldId id="351" r:id="rId28"/>
    <p:sldId id="352" r:id="rId29"/>
    <p:sldId id="363" r:id="rId30"/>
    <p:sldId id="364" r:id="rId31"/>
    <p:sldId id="338" r:id="rId32"/>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pos="273">
          <p15:clr>
            <a:srgbClr val="A4A3A4"/>
          </p15:clr>
        </p15:guide>
      </p15:sldGuideLst>
    </p:ext>
    <p:ext uri="{2D200454-40CA-4A62-9FC3-DE9A4176ACB9}">
      <p15:notesGuideLst xmlns="" xmlns:p15="http://schemas.microsoft.com/office/powerpoint/2012/main">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4CF"/>
    <a:srgbClr val="1B7EE1"/>
    <a:srgbClr val="1973CD"/>
    <a:srgbClr val="1666B6"/>
    <a:srgbClr val="0C66C0"/>
    <a:srgbClr val="0066CC"/>
    <a:srgbClr val="0099FF"/>
    <a:srgbClr val="186E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5701" autoAdjust="0"/>
  </p:normalViewPr>
  <p:slideViewPr>
    <p:cSldViewPr snapToGrid="0">
      <p:cViewPr varScale="1">
        <p:scale>
          <a:sx n="65" d="100"/>
          <a:sy n="65" d="100"/>
        </p:scale>
        <p:origin x="-1410" y="-114"/>
      </p:cViewPr>
      <p:guideLst>
        <p:guide orient="horz" pos="2160"/>
        <p:guide pos="2880"/>
        <p:guide pos="273"/>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2028"/>
    </p:cViewPr>
  </p:sorterViewPr>
  <p:notesViewPr>
    <p:cSldViewPr snapToGrid="0">
      <p:cViewPr varScale="1">
        <p:scale>
          <a:sx n="56" d="100"/>
          <a:sy n="56" d="100"/>
        </p:scale>
        <p:origin x="-1152" y="-90"/>
      </p:cViewPr>
      <p:guideLst>
        <p:guide orient="horz" pos="2897"/>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_rels/viewProps.xml.rels><?xml version="1.0" encoding="UTF-8" standalone="yes"?>
<Relationships xmlns="http://schemas.openxmlformats.org/package/2006/relationships"><Relationship Id="rId1" Type="http://schemas.openxmlformats.org/officeDocument/2006/relationships/slide" Target="slides/slide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0B89F024-92AD-4861-B62E-04FC299D1291}"/>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5" name="Rectangle 3">
            <a:extLst>
              <a:ext uri="{FF2B5EF4-FFF2-40B4-BE49-F238E27FC236}">
                <a16:creationId xmlns="" xmlns:a16="http://schemas.microsoft.com/office/drawing/2014/main" id="{DCA72622-056F-4B75-9276-C17FB5B651E2}"/>
              </a:ext>
            </a:extLst>
          </p:cNvPr>
          <p:cNvSpPr>
            <a:spLocks noGrp="1" noChangeArrowheads="1"/>
          </p:cNvSpPr>
          <p:nvPr>
            <p:ph type="dt" sz="quarter"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3076" name="Rectangle 4">
            <a:extLst>
              <a:ext uri="{FF2B5EF4-FFF2-40B4-BE49-F238E27FC236}">
                <a16:creationId xmlns="" xmlns:a16="http://schemas.microsoft.com/office/drawing/2014/main" id="{6EC4BDF7-9BA4-4B3A-BA43-F470EF2DC648}"/>
              </a:ext>
            </a:extLst>
          </p:cNvPr>
          <p:cNvSpPr>
            <a:spLocks noGrp="1" noChangeArrowheads="1"/>
          </p:cNvSpPr>
          <p:nvPr>
            <p:ph type="ftr" sz="quarter" idx="2"/>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7" name="Rectangle 5">
            <a:extLst>
              <a:ext uri="{FF2B5EF4-FFF2-40B4-BE49-F238E27FC236}">
                <a16:creationId xmlns="" xmlns:a16="http://schemas.microsoft.com/office/drawing/2014/main" id="{DAB2C6F1-5535-43CE-A22A-3C33CE8ACF8F}"/>
              </a:ext>
            </a:extLst>
          </p:cNvPr>
          <p:cNvSpPr>
            <a:spLocks noGrp="1" noChangeArrowheads="1"/>
          </p:cNvSpPr>
          <p:nvPr>
            <p:ph type="sldNum" sz="quarter" idx="3"/>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81746B20-CDC8-49EF-AABC-9FB87B9442EE}" type="slidenum">
              <a:rPr lang="en-US" altLang="en-US"/>
              <a:pPr/>
              <a:t>‹#›</a:t>
            </a:fld>
            <a:endParaRPr lang="en-US" altLang="en-US" dirty="0"/>
          </a:p>
        </p:txBody>
      </p:sp>
    </p:spTree>
    <p:extLst>
      <p:ext uri="{BB962C8B-B14F-4D97-AF65-F5344CB8AC3E}">
        <p14:creationId xmlns:p14="http://schemas.microsoft.com/office/powerpoint/2010/main" val="2473402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D11183A8-EB5B-4140-948B-D1F60AA98CD6}"/>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1" name="Rectangle 3">
            <a:extLst>
              <a:ext uri="{FF2B5EF4-FFF2-40B4-BE49-F238E27FC236}">
                <a16:creationId xmlns="" xmlns:a16="http://schemas.microsoft.com/office/drawing/2014/main" id="{979AD38A-B7BB-475E-AF4F-01F20275210B}"/>
              </a:ext>
            </a:extLst>
          </p:cNvPr>
          <p:cNvSpPr>
            <a:spLocks noGrp="1" noChangeArrowheads="1"/>
          </p:cNvSpPr>
          <p:nvPr>
            <p:ph type="dt"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44036" name="Rectangle 4">
            <a:extLst>
              <a:ext uri="{FF2B5EF4-FFF2-40B4-BE49-F238E27FC236}">
                <a16:creationId xmlns="" xmlns:a16="http://schemas.microsoft.com/office/drawing/2014/main" id="{2323F8B5-1808-4341-85F1-7181D87076DF}"/>
              </a:ext>
            </a:extLst>
          </p:cNvPr>
          <p:cNvSpPr>
            <a:spLocks noGrp="1" noRot="1" noChangeAspect="1" noChangeArrowheads="1" noTextEdit="1"/>
          </p:cNvSpPr>
          <p:nvPr>
            <p:ph type="sldImg" idx="2"/>
          </p:nvPr>
        </p:nvSpPr>
        <p:spPr bwMode="auto">
          <a:xfrm>
            <a:off x="1135063" y="688975"/>
            <a:ext cx="4595812" cy="344646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511A8FB2-C11B-4D47-B8DA-005DEE238112}"/>
              </a:ext>
            </a:extLst>
          </p:cNvPr>
          <p:cNvSpPr>
            <a:spLocks noGrp="1" noChangeArrowheads="1"/>
          </p:cNvSpPr>
          <p:nvPr>
            <p:ph type="body" sz="quarter" idx="3"/>
          </p:nvPr>
        </p:nvSpPr>
        <p:spPr bwMode="auto">
          <a:xfrm>
            <a:off x="838200" y="4343400"/>
            <a:ext cx="5029200" cy="4144963"/>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 xmlns:a16="http://schemas.microsoft.com/office/drawing/2014/main" id="{10ADC1C0-8014-405D-A6A8-EEF63C37E425}"/>
              </a:ext>
            </a:extLst>
          </p:cNvPr>
          <p:cNvSpPr>
            <a:spLocks noGrp="1" noChangeArrowheads="1"/>
          </p:cNvSpPr>
          <p:nvPr>
            <p:ph type="ftr" sz="quarter" idx="4"/>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5" name="Rectangle 7">
            <a:extLst>
              <a:ext uri="{FF2B5EF4-FFF2-40B4-BE49-F238E27FC236}">
                <a16:creationId xmlns="" xmlns:a16="http://schemas.microsoft.com/office/drawing/2014/main" id="{8E2E7351-79D9-4F96-81F5-3FE3C650D6F4}"/>
              </a:ext>
            </a:extLst>
          </p:cNvPr>
          <p:cNvSpPr>
            <a:spLocks noGrp="1" noChangeArrowheads="1"/>
          </p:cNvSpPr>
          <p:nvPr>
            <p:ph type="sldNum" sz="quarter" idx="5"/>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4824B300-5350-41FF-86E7-B6C329AE0CE6}" type="slidenum">
              <a:rPr lang="en-US" altLang="en-US"/>
              <a:pPr/>
              <a:t>‹#›</a:t>
            </a:fld>
            <a:endParaRPr lang="en-US" altLang="en-US" dirty="0"/>
          </a:p>
        </p:txBody>
      </p:sp>
    </p:spTree>
    <p:extLst>
      <p:ext uri="{BB962C8B-B14F-4D97-AF65-F5344CB8AC3E}">
        <p14:creationId xmlns:p14="http://schemas.microsoft.com/office/powerpoint/2010/main" val="22517177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mn-ea"/>
        <a:cs typeface="+mn-cs"/>
      </a:defRPr>
    </a:lvl1pPr>
    <a:lvl2pPr marL="457200" algn="l" rtl="0" eaLnBrk="0" fontAlgn="base" hangingPunct="0">
      <a:spcBef>
        <a:spcPct val="30000"/>
      </a:spcBef>
      <a:spcAft>
        <a:spcPct val="0"/>
      </a:spcAft>
      <a:defRPr sz="1400" kern="1200">
        <a:solidFill>
          <a:schemeClr val="tx1"/>
        </a:solidFill>
        <a:latin typeface="Arial" charset="0"/>
        <a:ea typeface="+mn-ea"/>
        <a:cs typeface="+mn-cs"/>
      </a:defRPr>
    </a:lvl2pPr>
    <a:lvl3pPr marL="914400" algn="l" rtl="0" eaLnBrk="0" fontAlgn="base" hangingPunct="0">
      <a:spcBef>
        <a:spcPct val="30000"/>
      </a:spcBef>
      <a:spcAft>
        <a:spcPct val="0"/>
      </a:spcAft>
      <a:defRPr sz="1400" kern="1200">
        <a:solidFill>
          <a:schemeClr val="tx1"/>
        </a:solidFill>
        <a:latin typeface="Arial" charset="0"/>
        <a:ea typeface="+mn-ea"/>
        <a:cs typeface="+mn-cs"/>
      </a:defRPr>
    </a:lvl3pPr>
    <a:lvl4pPr marL="1371600" algn="l" rtl="0" eaLnBrk="0" fontAlgn="base" hangingPunct="0">
      <a:spcBef>
        <a:spcPct val="30000"/>
      </a:spcBef>
      <a:spcAft>
        <a:spcPct val="0"/>
      </a:spcAft>
      <a:defRPr sz="1400" kern="1200">
        <a:solidFill>
          <a:schemeClr val="tx1"/>
        </a:solidFill>
        <a:latin typeface="Arial" charset="0"/>
        <a:ea typeface="+mn-ea"/>
        <a:cs typeface="+mn-cs"/>
      </a:defRPr>
    </a:lvl4pPr>
    <a:lvl5pPr marL="1828800" algn="l" rtl="0" eaLnBrk="0" fontAlgn="base" hangingPunct="0">
      <a:spcBef>
        <a:spcPct val="3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9">
            <a:extLst>
              <a:ext uri="{FF2B5EF4-FFF2-40B4-BE49-F238E27FC236}">
                <a16:creationId xmlns="" xmlns:a16="http://schemas.microsoft.com/office/drawing/2014/main" id="{5279BBCB-745A-4A63-90AB-923ABCD7FD3B}"/>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lang="en-US" altLang="en-US" dirty="0"/>
          </a:p>
        </p:txBody>
      </p:sp>
      <p:pic>
        <p:nvPicPr>
          <p:cNvPr id="5" name="Picture 12" descr="ppt_opener.jpg">
            <a:extLst>
              <a:ext uri="{FF2B5EF4-FFF2-40B4-BE49-F238E27FC236}">
                <a16:creationId xmlns="" xmlns:a16="http://schemas.microsoft.com/office/drawing/2014/main" id="{C3F30C10-A4F4-43DD-A648-6D6E9157AAB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95288"/>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724275"/>
            <a:ext cx="6692900" cy="838200"/>
          </a:xfrm>
          <a:effectLst/>
        </p:spPr>
        <p:txBody>
          <a:bodyPr anchorCtr="1"/>
          <a:lstStyle>
            <a:lvl1pPr algn="ctr">
              <a:defRPr/>
            </a:lvl1pPr>
          </a:lstStyle>
          <a:p>
            <a:r>
              <a:rPr lang="en-US"/>
              <a:t>Click to edit Master title style</a:t>
            </a:r>
          </a:p>
        </p:txBody>
      </p:sp>
      <p:sp>
        <p:nvSpPr>
          <p:cNvPr id="181266" name="Rectangle 18"/>
          <p:cNvSpPr>
            <a:spLocks noGrp="1" noChangeArrowheads="1"/>
          </p:cNvSpPr>
          <p:nvPr>
            <p:ph type="subTitle" idx="1"/>
          </p:nvPr>
        </p:nvSpPr>
        <p:spPr>
          <a:xfrm>
            <a:off x="1371600" y="5307013"/>
            <a:ext cx="6400800" cy="533400"/>
          </a:xfrm>
        </p:spPr>
        <p:txBody>
          <a:bodyPr lIns="91440" tIns="45720" rIns="91440" bIns="45720"/>
          <a:lstStyle>
            <a:lvl1pPr marL="0" indent="0" algn="ctr">
              <a:buFontTx/>
              <a:buNone/>
              <a:defRPr sz="1800"/>
            </a:lvl1pPr>
          </a:lstStyle>
          <a:p>
            <a:r>
              <a:rPr lang="en-US"/>
              <a:t>Click to edit Master subtitle style</a:t>
            </a:r>
          </a:p>
        </p:txBody>
      </p:sp>
    </p:spTree>
    <p:extLst>
      <p:ext uri="{BB962C8B-B14F-4D97-AF65-F5344CB8AC3E}">
        <p14:creationId xmlns:p14="http://schemas.microsoft.com/office/powerpoint/2010/main" val="1205524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5606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9263" y="1611313"/>
            <a:ext cx="2155825" cy="4421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200" y="1611313"/>
            <a:ext cx="6316663" cy="4421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8710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ectangle 19">
            <a:extLst>
              <a:ext uri="{FF2B5EF4-FFF2-40B4-BE49-F238E27FC236}">
                <a16:creationId xmlns="" xmlns:a16="http://schemas.microsoft.com/office/drawing/2014/main" id="{80B9BEF1-4699-42A8-A0F5-1BB51D929F88}"/>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dirty="0"/>
          </a:p>
        </p:txBody>
      </p:sp>
      <p:pic>
        <p:nvPicPr>
          <p:cNvPr id="4" name="Picture 15" descr="ppt_opener.jpg">
            <a:extLst>
              <a:ext uri="{FF2B5EF4-FFF2-40B4-BE49-F238E27FC236}">
                <a16:creationId xmlns="" xmlns:a16="http://schemas.microsoft.com/office/drawing/2014/main" id="{AE4485D1-B28A-46C7-8E67-70DE02B8E8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8300"/>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041885"/>
            <a:ext cx="6692900" cy="838200"/>
          </a:xfrm>
          <a:effectLst/>
        </p:spPr>
        <p:txBody>
          <a:bodyPr anchorCtr="1"/>
          <a:lstStyle>
            <a:lvl1pPr algn="ctr">
              <a:defRPr/>
            </a:lvl1pPr>
          </a:lstStyle>
          <a:p>
            <a:r>
              <a:rPr lang="en-US"/>
              <a:t>Click to edit Master title style</a:t>
            </a:r>
          </a:p>
        </p:txBody>
      </p:sp>
    </p:spTree>
    <p:extLst>
      <p:ext uri="{BB962C8B-B14F-4D97-AF65-F5344CB8AC3E}">
        <p14:creationId xmlns:p14="http://schemas.microsoft.com/office/powerpoint/2010/main" val="199642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280988" indent="-280988">
              <a:lnSpc>
                <a:spcPct val="100000"/>
              </a:lnSpc>
              <a:spcBef>
                <a:spcPts val="600"/>
              </a:spcBef>
              <a:buFont typeface="Wingdings" panose="05000000000000000000" pitchFamily="2" charset="2"/>
              <a:buChar char="v"/>
              <a:defRPr sz="2400"/>
            </a:lvl1pPr>
            <a:lvl2pPr marL="862013" indent="-404813">
              <a:lnSpc>
                <a:spcPct val="100000"/>
              </a:lnSpc>
              <a:spcBef>
                <a:spcPts val="600"/>
              </a:spcBef>
              <a:buFont typeface="Courier New" panose="02070309020205020404" pitchFamily="49" charset="0"/>
              <a:buChar char="o"/>
              <a:defRPr sz="2000"/>
            </a:lvl2pPr>
            <a:lvl3pPr marL="1204913" indent="-228600">
              <a:lnSpc>
                <a:spcPct val="100000"/>
              </a:lnSpc>
              <a:spcBef>
                <a:spcPts val="600"/>
              </a:spcBef>
              <a:buFont typeface="Wingdings" panose="05000000000000000000" pitchFamily="2" charset="2"/>
              <a:buChar char="§"/>
              <a:defRPr sz="2000"/>
            </a:lvl3pPr>
            <a:lvl4pPr marL="1600200" indent="-228600">
              <a:buFont typeface="Wingdings" panose="05000000000000000000" pitchFamily="2" charset="2"/>
              <a:buChar char="Ø"/>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30649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43582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200" y="2346325"/>
            <a:ext cx="4230688"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3288" y="2346325"/>
            <a:ext cx="4230687"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0370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5508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6294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8757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13486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73010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 xmlns:a16="http://schemas.microsoft.com/office/drawing/2014/main" id="{D8E2C8ED-150E-4154-A41D-01FF1C055CAB}"/>
              </a:ext>
            </a:extLst>
          </p:cNvPr>
          <p:cNvSpPr>
            <a:spLocks noGrp="1" noChangeArrowheads="1"/>
          </p:cNvSpPr>
          <p:nvPr>
            <p:ph type="title"/>
          </p:nvPr>
        </p:nvSpPr>
        <p:spPr bwMode="auto">
          <a:xfrm>
            <a:off x="433388" y="847039"/>
            <a:ext cx="8524875" cy="388937"/>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p>
            <a:pPr lvl="0"/>
            <a:r>
              <a:rPr lang="en-US" altLang="en-US"/>
              <a:t>Click to edit Master title style</a:t>
            </a:r>
          </a:p>
        </p:txBody>
      </p:sp>
      <p:sp>
        <p:nvSpPr>
          <p:cNvPr id="1027" name="Rectangle 4">
            <a:extLst>
              <a:ext uri="{FF2B5EF4-FFF2-40B4-BE49-F238E27FC236}">
                <a16:creationId xmlns="" xmlns:a16="http://schemas.microsoft.com/office/drawing/2014/main" id="{5CCCB170-5CA9-494C-A90D-1623A6DDA117}"/>
              </a:ext>
            </a:extLst>
          </p:cNvPr>
          <p:cNvSpPr>
            <a:spLocks noGrp="1" noChangeArrowheads="1"/>
          </p:cNvSpPr>
          <p:nvPr>
            <p:ph type="body" idx="1"/>
          </p:nvPr>
        </p:nvSpPr>
        <p:spPr bwMode="auto">
          <a:xfrm>
            <a:off x="425736" y="1663925"/>
            <a:ext cx="8613775"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Text Box 8">
            <a:extLst>
              <a:ext uri="{FF2B5EF4-FFF2-40B4-BE49-F238E27FC236}">
                <a16:creationId xmlns="" xmlns:a16="http://schemas.microsoft.com/office/drawing/2014/main" id="{44228A33-D00F-49B9-9314-CE210F8BC2AC}"/>
              </a:ext>
            </a:extLst>
          </p:cNvPr>
          <p:cNvSpPr txBox="1">
            <a:spLocks noChangeArrowheads="1"/>
          </p:cNvSpPr>
          <p:nvPr userDrawn="1"/>
        </p:nvSpPr>
        <p:spPr bwMode="auto">
          <a:xfrm>
            <a:off x="6003925" y="6089650"/>
            <a:ext cx="2820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dirty="0"/>
          </a:p>
        </p:txBody>
      </p:sp>
      <p:sp>
        <p:nvSpPr>
          <p:cNvPr id="1030" name="Text Box 11">
            <a:extLst>
              <a:ext uri="{FF2B5EF4-FFF2-40B4-BE49-F238E27FC236}">
                <a16:creationId xmlns="" xmlns:a16="http://schemas.microsoft.com/office/drawing/2014/main" id="{05C11A23-D1C1-4A07-9061-0B44FE8D103B}"/>
              </a:ext>
            </a:extLst>
          </p:cNvPr>
          <p:cNvSpPr txBox="1">
            <a:spLocks noChangeArrowheads="1"/>
          </p:cNvSpPr>
          <p:nvPr userDrawn="1"/>
        </p:nvSpPr>
        <p:spPr bwMode="auto">
          <a:xfrm>
            <a:off x="303213" y="6581775"/>
            <a:ext cx="8840787"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7485063" algn="l"/>
              </a:tabLst>
              <a:defRPr sz="2400">
                <a:solidFill>
                  <a:schemeClr val="tx1"/>
                </a:solidFill>
                <a:latin typeface="Arial" panose="020B0604020202020204" pitchFamily="34" charset="0"/>
              </a:defRPr>
            </a:lvl1pPr>
            <a:lvl2pPr marL="742950" indent="-285750" eaLnBrk="0" hangingPunct="0">
              <a:tabLst>
                <a:tab pos="7485063" algn="l"/>
              </a:tabLst>
              <a:defRPr sz="2400">
                <a:solidFill>
                  <a:schemeClr val="tx1"/>
                </a:solidFill>
                <a:latin typeface="Arial" panose="020B0604020202020204" pitchFamily="34" charset="0"/>
              </a:defRPr>
            </a:lvl2pPr>
            <a:lvl3pPr marL="1143000" indent="-228600" eaLnBrk="0" hangingPunct="0">
              <a:tabLst>
                <a:tab pos="7485063" algn="l"/>
              </a:tabLst>
              <a:defRPr sz="2400">
                <a:solidFill>
                  <a:schemeClr val="tx1"/>
                </a:solidFill>
                <a:latin typeface="Arial" panose="020B0604020202020204" pitchFamily="34" charset="0"/>
              </a:defRPr>
            </a:lvl3pPr>
            <a:lvl4pPr marL="1600200" indent="-228600" eaLnBrk="0" hangingPunct="0">
              <a:tabLst>
                <a:tab pos="7485063" algn="l"/>
              </a:tabLst>
              <a:defRPr sz="2400">
                <a:solidFill>
                  <a:schemeClr val="tx1"/>
                </a:solidFill>
                <a:latin typeface="Arial" panose="020B0604020202020204" pitchFamily="34" charset="0"/>
              </a:defRPr>
            </a:lvl4pPr>
            <a:lvl5pPr marL="2057400" indent="-228600" eaLnBrk="0" hangingPunct="0">
              <a:tabLst>
                <a:tab pos="7485063" algn="l"/>
              </a:tabLst>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9pPr>
          </a:lstStyle>
          <a:p>
            <a:pPr algn="r" eaLnBrk="1" hangingPunct="1">
              <a:spcBef>
                <a:spcPct val="50000"/>
              </a:spcBef>
              <a:defRPr/>
            </a:pPr>
            <a:endParaRPr lang="en-US" altLang="en-US" sz="1000" dirty="0"/>
          </a:p>
        </p:txBody>
      </p:sp>
      <p:sp>
        <p:nvSpPr>
          <p:cNvPr id="8" name="Text Box 13">
            <a:extLst>
              <a:ext uri="{FF2B5EF4-FFF2-40B4-BE49-F238E27FC236}">
                <a16:creationId xmlns="" xmlns:a16="http://schemas.microsoft.com/office/drawing/2014/main" id="{5C9CB75F-E033-42CB-B757-294129C18504}"/>
              </a:ext>
            </a:extLst>
          </p:cNvPr>
          <p:cNvSpPr txBox="1">
            <a:spLocks noChangeArrowheads="1"/>
          </p:cNvSpPr>
          <p:nvPr userDrawn="1"/>
        </p:nvSpPr>
        <p:spPr bwMode="auto">
          <a:xfrm>
            <a:off x="0" y="6588125"/>
            <a:ext cx="9144000" cy="269875"/>
          </a:xfrm>
          <a:prstGeom prst="rect">
            <a:avLst/>
          </a:prstGeom>
          <a:noFill/>
          <a:ln>
            <a:noFill/>
          </a:ln>
          <a:effectLst/>
        </p:spPr>
        <p:txBody>
          <a:bodyPr/>
          <a:lstStyle>
            <a:lvl1pPr algn="l" eaLnBrk="0" hangingPunct="0">
              <a:tabLst>
                <a:tab pos="7485063" algn="l"/>
              </a:tabLst>
              <a:defRPr sz="2400">
                <a:solidFill>
                  <a:schemeClr val="tx1"/>
                </a:solidFill>
                <a:latin typeface="Times New Roman" pitchFamily="18" charset="0"/>
              </a:defRPr>
            </a:lvl1pPr>
            <a:lvl2pPr algn="l" eaLnBrk="0" hangingPunct="0">
              <a:tabLst>
                <a:tab pos="7485063" algn="l"/>
              </a:tabLst>
              <a:defRPr sz="2400">
                <a:solidFill>
                  <a:schemeClr val="tx1"/>
                </a:solidFill>
                <a:latin typeface="Times New Roman" pitchFamily="18" charset="0"/>
              </a:defRPr>
            </a:lvl2pPr>
            <a:lvl3pPr algn="l" eaLnBrk="0" hangingPunct="0">
              <a:tabLst>
                <a:tab pos="7485063" algn="l"/>
              </a:tabLst>
              <a:defRPr sz="2400">
                <a:solidFill>
                  <a:schemeClr val="tx1"/>
                </a:solidFill>
                <a:latin typeface="Times New Roman" pitchFamily="18" charset="0"/>
              </a:defRPr>
            </a:lvl3pPr>
            <a:lvl4pPr algn="l" eaLnBrk="0" hangingPunct="0">
              <a:tabLst>
                <a:tab pos="7485063" algn="l"/>
              </a:tabLst>
              <a:defRPr sz="2400">
                <a:solidFill>
                  <a:schemeClr val="tx1"/>
                </a:solidFill>
                <a:latin typeface="Times New Roman" pitchFamily="18" charset="0"/>
              </a:defRPr>
            </a:lvl4pPr>
            <a:lvl5pPr algn="l" eaLnBrk="0" hangingPunct="0">
              <a:tabLst>
                <a:tab pos="7485063" algn="l"/>
              </a:tabLst>
              <a:defRPr sz="2400">
                <a:solidFill>
                  <a:schemeClr val="tx1"/>
                </a:solidFill>
                <a:latin typeface="Times New Roman" pitchFamily="18" charset="0"/>
              </a:defRPr>
            </a:lvl5pPr>
            <a:lvl6pPr eaLnBrk="0" fontAlgn="base" hangingPunct="0">
              <a:spcBef>
                <a:spcPct val="0"/>
              </a:spcBef>
              <a:spcAft>
                <a:spcPct val="0"/>
              </a:spcAft>
              <a:tabLst>
                <a:tab pos="7485063" algn="l"/>
              </a:tabLst>
              <a:defRPr sz="2400">
                <a:solidFill>
                  <a:schemeClr val="tx1"/>
                </a:solidFill>
                <a:latin typeface="Times New Roman" pitchFamily="18" charset="0"/>
              </a:defRPr>
            </a:lvl6pPr>
            <a:lvl7pPr eaLnBrk="0" fontAlgn="base" hangingPunct="0">
              <a:spcBef>
                <a:spcPct val="0"/>
              </a:spcBef>
              <a:spcAft>
                <a:spcPct val="0"/>
              </a:spcAft>
              <a:tabLst>
                <a:tab pos="7485063" algn="l"/>
              </a:tabLst>
              <a:defRPr sz="2400">
                <a:solidFill>
                  <a:schemeClr val="tx1"/>
                </a:solidFill>
                <a:latin typeface="Times New Roman" pitchFamily="18" charset="0"/>
              </a:defRPr>
            </a:lvl7pPr>
            <a:lvl8pPr eaLnBrk="0" fontAlgn="base" hangingPunct="0">
              <a:spcBef>
                <a:spcPct val="0"/>
              </a:spcBef>
              <a:spcAft>
                <a:spcPct val="0"/>
              </a:spcAft>
              <a:tabLst>
                <a:tab pos="7485063" algn="l"/>
              </a:tabLst>
              <a:defRPr sz="2400">
                <a:solidFill>
                  <a:schemeClr val="tx1"/>
                </a:solidFill>
                <a:latin typeface="Times New Roman" pitchFamily="18" charset="0"/>
              </a:defRPr>
            </a:lvl8pPr>
            <a:lvl9pPr eaLnBrk="0" fontAlgn="base" hangingPunct="0">
              <a:spcBef>
                <a:spcPct val="0"/>
              </a:spcBef>
              <a:spcAft>
                <a:spcPct val="0"/>
              </a:spcAft>
              <a:tabLst>
                <a:tab pos="7485063" algn="l"/>
              </a:tabLst>
              <a:defRPr sz="2400">
                <a:solidFill>
                  <a:schemeClr val="tx1"/>
                </a:solidFill>
                <a:latin typeface="Times New Roman" pitchFamily="18" charset="0"/>
              </a:defRPr>
            </a:lvl9pPr>
          </a:lstStyle>
          <a:p>
            <a:pPr algn="ctr" eaLnBrk="1" hangingPunct="1">
              <a:spcBef>
                <a:spcPct val="50000"/>
              </a:spcBef>
              <a:defRPr/>
            </a:pPr>
            <a:r>
              <a:rPr lang="en-US" sz="1000" dirty="0">
                <a:latin typeface="Arial" charset="0"/>
              </a:rPr>
              <a:t>Copyright © </a:t>
            </a:r>
            <a:r>
              <a:rPr lang="en-US" sz="1000" dirty="0" smtClean="0">
                <a:latin typeface="Arial" charset="0"/>
              </a:rPr>
              <a:t>2023 </a:t>
            </a:r>
            <a:r>
              <a:rPr lang="en-US" sz="1000" dirty="0">
                <a:latin typeface="Arial" charset="0"/>
              </a:rPr>
              <a:t>Wolters Kluwer • All Rights Reserved</a:t>
            </a:r>
          </a:p>
        </p:txBody>
      </p:sp>
      <p:pic>
        <p:nvPicPr>
          <p:cNvPr id="1031" name="Picture 7" descr="WK_CMYK.jpg">
            <a:extLst>
              <a:ext uri="{FF2B5EF4-FFF2-40B4-BE49-F238E27FC236}">
                <a16:creationId xmlns="" xmlns:a16="http://schemas.microsoft.com/office/drawing/2014/main" id="{DDE219BE-B3FE-4B68-A742-7CAC8C05A673}"/>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7200" y="6600825"/>
            <a:ext cx="13176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 xmlns:a16="http://schemas.microsoft.com/office/drawing/2014/main" id="{0E0694A3-901F-4AB9-AFA8-2D1FCE370F9A}"/>
              </a:ext>
            </a:extLst>
          </p:cNvPr>
          <p:cNvCxnSpPr/>
          <p:nvPr userDrawn="1"/>
        </p:nvCxnSpPr>
        <p:spPr>
          <a:xfrm>
            <a:off x="0" y="1295400"/>
            <a:ext cx="9144000"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856"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7" r:id="rId12"/>
  </p:sldLayoutIdLst>
  <p:txStyles>
    <p:titleStyle>
      <a:lvl1pPr algn="l" rtl="0" eaLnBrk="0" fontAlgn="base" hangingPunct="0">
        <a:lnSpc>
          <a:spcPct val="90000"/>
        </a:lnSpc>
        <a:spcBef>
          <a:spcPct val="0"/>
        </a:spcBef>
        <a:spcAft>
          <a:spcPct val="0"/>
        </a:spcAft>
        <a:defRPr sz="2800" b="1">
          <a:solidFill>
            <a:srgbClr val="186EC4"/>
          </a:solidFill>
          <a:latin typeface="+mj-lt"/>
          <a:ea typeface="+mj-ea"/>
          <a:cs typeface="+mj-cs"/>
        </a:defRPr>
      </a:lvl1pPr>
      <a:lvl2pPr algn="l" rtl="0" eaLnBrk="0" fontAlgn="base" hangingPunct="0">
        <a:lnSpc>
          <a:spcPct val="90000"/>
        </a:lnSpc>
        <a:spcBef>
          <a:spcPct val="0"/>
        </a:spcBef>
        <a:spcAft>
          <a:spcPct val="0"/>
        </a:spcAft>
        <a:defRPr sz="2800" b="1">
          <a:solidFill>
            <a:srgbClr val="186EC4"/>
          </a:solidFill>
          <a:latin typeface="Verdana" pitchFamily="34" charset="0"/>
        </a:defRPr>
      </a:lvl2pPr>
      <a:lvl3pPr algn="l" rtl="0" eaLnBrk="0" fontAlgn="base" hangingPunct="0">
        <a:lnSpc>
          <a:spcPct val="90000"/>
        </a:lnSpc>
        <a:spcBef>
          <a:spcPct val="0"/>
        </a:spcBef>
        <a:spcAft>
          <a:spcPct val="0"/>
        </a:spcAft>
        <a:defRPr sz="2800" b="1">
          <a:solidFill>
            <a:srgbClr val="186EC4"/>
          </a:solidFill>
          <a:latin typeface="Verdana" pitchFamily="34" charset="0"/>
        </a:defRPr>
      </a:lvl3pPr>
      <a:lvl4pPr algn="l" rtl="0" eaLnBrk="0" fontAlgn="base" hangingPunct="0">
        <a:lnSpc>
          <a:spcPct val="90000"/>
        </a:lnSpc>
        <a:spcBef>
          <a:spcPct val="0"/>
        </a:spcBef>
        <a:spcAft>
          <a:spcPct val="0"/>
        </a:spcAft>
        <a:defRPr sz="2800" b="1">
          <a:solidFill>
            <a:srgbClr val="186EC4"/>
          </a:solidFill>
          <a:latin typeface="Verdana" pitchFamily="34" charset="0"/>
        </a:defRPr>
      </a:lvl4pPr>
      <a:lvl5pPr algn="l" rtl="0" eaLnBrk="0" fontAlgn="base" hangingPunct="0">
        <a:lnSpc>
          <a:spcPct val="90000"/>
        </a:lnSpc>
        <a:spcBef>
          <a:spcPct val="0"/>
        </a:spcBef>
        <a:spcAft>
          <a:spcPct val="0"/>
        </a:spcAft>
        <a:defRPr sz="2800" b="1">
          <a:solidFill>
            <a:srgbClr val="186EC4"/>
          </a:solidFill>
          <a:latin typeface="Verdana" pitchFamily="34" charset="0"/>
        </a:defRPr>
      </a:lvl5pPr>
      <a:lvl6pPr marL="457200" algn="l" rtl="0" fontAlgn="base">
        <a:lnSpc>
          <a:spcPct val="90000"/>
        </a:lnSpc>
        <a:spcBef>
          <a:spcPct val="0"/>
        </a:spcBef>
        <a:spcAft>
          <a:spcPct val="0"/>
        </a:spcAft>
        <a:defRPr sz="2800" b="1">
          <a:solidFill>
            <a:srgbClr val="186EC4"/>
          </a:solidFill>
          <a:latin typeface="Verdana" pitchFamily="34" charset="0"/>
        </a:defRPr>
      </a:lvl6pPr>
      <a:lvl7pPr marL="914400" algn="l" rtl="0" fontAlgn="base">
        <a:lnSpc>
          <a:spcPct val="90000"/>
        </a:lnSpc>
        <a:spcBef>
          <a:spcPct val="0"/>
        </a:spcBef>
        <a:spcAft>
          <a:spcPct val="0"/>
        </a:spcAft>
        <a:defRPr sz="2800" b="1">
          <a:solidFill>
            <a:srgbClr val="186EC4"/>
          </a:solidFill>
          <a:latin typeface="Verdana" pitchFamily="34" charset="0"/>
        </a:defRPr>
      </a:lvl7pPr>
      <a:lvl8pPr marL="1371600" algn="l" rtl="0" fontAlgn="base">
        <a:lnSpc>
          <a:spcPct val="90000"/>
        </a:lnSpc>
        <a:spcBef>
          <a:spcPct val="0"/>
        </a:spcBef>
        <a:spcAft>
          <a:spcPct val="0"/>
        </a:spcAft>
        <a:defRPr sz="2800" b="1">
          <a:solidFill>
            <a:srgbClr val="186EC4"/>
          </a:solidFill>
          <a:latin typeface="Verdana" pitchFamily="34" charset="0"/>
        </a:defRPr>
      </a:lvl8pPr>
      <a:lvl9pPr marL="1828800" algn="l" rtl="0" fontAlgn="base">
        <a:lnSpc>
          <a:spcPct val="90000"/>
        </a:lnSpc>
        <a:spcBef>
          <a:spcPct val="0"/>
        </a:spcBef>
        <a:spcAft>
          <a:spcPct val="0"/>
        </a:spcAft>
        <a:defRPr sz="2800" b="1">
          <a:solidFill>
            <a:srgbClr val="186EC4"/>
          </a:solidFill>
          <a:latin typeface="Verdana" pitchFamily="34" charset="0"/>
        </a:defRPr>
      </a:lvl9pPr>
    </p:titleStyle>
    <p:bodyStyle>
      <a:lvl1pPr marL="280988" indent="-280988" algn="l" rtl="0" eaLnBrk="0" fontAlgn="base" hangingPunct="0">
        <a:lnSpc>
          <a:spcPct val="90000"/>
        </a:lnSpc>
        <a:spcBef>
          <a:spcPct val="60000"/>
        </a:spcBef>
        <a:spcAft>
          <a:spcPct val="0"/>
        </a:spcAft>
        <a:buClr>
          <a:srgbClr val="CC9900"/>
        </a:buClr>
        <a:buFont typeface="Wingdings" pitchFamily="2" charset="2"/>
        <a:buChar char="v"/>
        <a:defRPr sz="2400">
          <a:solidFill>
            <a:schemeClr val="tx1"/>
          </a:solidFill>
          <a:latin typeface="+mn-lt"/>
          <a:ea typeface="+mn-ea"/>
          <a:cs typeface="+mn-cs"/>
        </a:defRPr>
      </a:lvl1pPr>
      <a:lvl2pPr marL="862013" indent="-404813" algn="l" rtl="0" eaLnBrk="0" fontAlgn="base" hangingPunct="0">
        <a:lnSpc>
          <a:spcPct val="90000"/>
        </a:lnSpc>
        <a:spcBef>
          <a:spcPct val="60000"/>
        </a:spcBef>
        <a:spcAft>
          <a:spcPct val="0"/>
        </a:spcAft>
        <a:buClr>
          <a:srgbClr val="CC9900"/>
        </a:buClr>
        <a:buFont typeface="Courier New" pitchFamily="49" charset="0"/>
        <a:buChar char="o"/>
        <a:defRPr sz="2400">
          <a:solidFill>
            <a:schemeClr val="tx1"/>
          </a:solidFill>
          <a:latin typeface="+mn-lt"/>
        </a:defRPr>
      </a:lvl2pPr>
      <a:lvl3pPr marL="1204913" indent="-228600" algn="l" rtl="0" eaLnBrk="0" fontAlgn="base" hangingPunct="0">
        <a:lnSpc>
          <a:spcPct val="90000"/>
        </a:lnSpc>
        <a:spcBef>
          <a:spcPct val="60000"/>
        </a:spcBef>
        <a:spcAft>
          <a:spcPct val="0"/>
        </a:spcAft>
        <a:buClr>
          <a:srgbClr val="CC9900"/>
        </a:buClr>
        <a:buFont typeface="Wingdings" pitchFamily="2" charset="2"/>
        <a:buChar char="§"/>
        <a:defRPr sz="2400">
          <a:solidFill>
            <a:schemeClr val="tx1"/>
          </a:solidFill>
          <a:latin typeface="+mn-lt"/>
        </a:defRPr>
      </a:lvl3pPr>
      <a:lvl4pPr marL="1600200" indent="-228600" algn="l" rtl="0" eaLnBrk="0" fontAlgn="base" hangingPunct="0">
        <a:lnSpc>
          <a:spcPct val="90000"/>
        </a:lnSpc>
        <a:spcBef>
          <a:spcPct val="60000"/>
        </a:spcBef>
        <a:spcAft>
          <a:spcPct val="0"/>
        </a:spcAft>
        <a:buClr>
          <a:srgbClr val="CC9900"/>
        </a:buClr>
        <a:buFont typeface="Wingdings" pitchFamily="2" charset="2"/>
        <a:buChar char="Ø"/>
        <a:defRPr sz="2400">
          <a:solidFill>
            <a:schemeClr val="tx1"/>
          </a:solidFill>
          <a:latin typeface="+mn-lt"/>
        </a:defRPr>
      </a:lvl4pPr>
      <a:lvl5pPr marL="2057400" indent="-228600" algn="l" rtl="0" eaLnBrk="0" fontAlgn="base" hangingPunct="0">
        <a:lnSpc>
          <a:spcPct val="90000"/>
        </a:lnSpc>
        <a:spcBef>
          <a:spcPct val="60000"/>
        </a:spcBef>
        <a:spcAft>
          <a:spcPct val="0"/>
        </a:spcAft>
        <a:buClr>
          <a:srgbClr val="CC9900"/>
        </a:buClr>
        <a:buChar char="•"/>
        <a:defRPr sz="2400">
          <a:solidFill>
            <a:schemeClr val="tx1"/>
          </a:solidFill>
          <a:latin typeface="+mn-lt"/>
        </a:defRPr>
      </a:lvl5pPr>
      <a:lvl6pPr marL="2514600" indent="-228600" algn="l" rtl="0" fontAlgn="base">
        <a:lnSpc>
          <a:spcPct val="90000"/>
        </a:lnSpc>
        <a:spcBef>
          <a:spcPct val="60000"/>
        </a:spcBef>
        <a:spcAft>
          <a:spcPct val="0"/>
        </a:spcAft>
        <a:buClr>
          <a:srgbClr val="CC9900"/>
        </a:buClr>
        <a:buChar char="•"/>
        <a:defRPr sz="2200">
          <a:solidFill>
            <a:schemeClr val="tx1"/>
          </a:solidFill>
          <a:latin typeface="+mn-lt"/>
        </a:defRPr>
      </a:lvl6pPr>
      <a:lvl7pPr marL="2971800" indent="-228600" algn="l" rtl="0" fontAlgn="base">
        <a:lnSpc>
          <a:spcPct val="90000"/>
        </a:lnSpc>
        <a:spcBef>
          <a:spcPct val="60000"/>
        </a:spcBef>
        <a:spcAft>
          <a:spcPct val="0"/>
        </a:spcAft>
        <a:buClr>
          <a:srgbClr val="CC9900"/>
        </a:buClr>
        <a:buChar char="•"/>
        <a:defRPr sz="2200">
          <a:solidFill>
            <a:schemeClr val="tx1"/>
          </a:solidFill>
          <a:latin typeface="+mn-lt"/>
        </a:defRPr>
      </a:lvl7pPr>
      <a:lvl8pPr marL="3429000" indent="-228600" algn="l" rtl="0" fontAlgn="base">
        <a:lnSpc>
          <a:spcPct val="90000"/>
        </a:lnSpc>
        <a:spcBef>
          <a:spcPct val="60000"/>
        </a:spcBef>
        <a:spcAft>
          <a:spcPct val="0"/>
        </a:spcAft>
        <a:buClr>
          <a:srgbClr val="CC9900"/>
        </a:buClr>
        <a:buChar char="•"/>
        <a:defRPr sz="2200">
          <a:solidFill>
            <a:schemeClr val="tx1"/>
          </a:solidFill>
          <a:latin typeface="+mn-lt"/>
        </a:defRPr>
      </a:lvl8pPr>
      <a:lvl9pPr marL="3886200" indent="-228600" algn="l" rtl="0" fontAlgn="base">
        <a:lnSpc>
          <a:spcPct val="90000"/>
        </a:lnSpc>
        <a:spcBef>
          <a:spcPct val="60000"/>
        </a:spcBef>
        <a:spcAft>
          <a:spcPct val="0"/>
        </a:spcAft>
        <a:buClr>
          <a:srgbClr val="CC9900"/>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366E35EB-A258-4A1F-B9E7-07EC597F9846}"/>
              </a:ext>
            </a:extLst>
          </p:cNvPr>
          <p:cNvSpPr>
            <a:spLocks noGrp="1"/>
          </p:cNvSpPr>
          <p:nvPr>
            <p:ph type="ctrTitle"/>
          </p:nvPr>
        </p:nvSpPr>
        <p:spPr>
          <a:xfrm>
            <a:off x="1409491" y="2943703"/>
            <a:ext cx="6692900" cy="1329595"/>
          </a:xfrm>
        </p:spPr>
        <p:txBody>
          <a:bodyPr/>
          <a:lstStyle/>
          <a:p>
            <a:pPr eaLnBrk="1" hangingPunct="1">
              <a:defRPr/>
            </a:pPr>
            <a:r>
              <a:rPr lang="en-GB" altLang="en-US" sz="3200" dirty="0">
                <a:solidFill>
                  <a:schemeClr val="tx1"/>
                </a:solidFill>
                <a:effectLst>
                  <a:outerShdw blurRad="38100" dist="38100" dir="2700000" algn="tl">
                    <a:srgbClr val="000000">
                      <a:alpha val="43137"/>
                    </a:srgbClr>
                  </a:outerShdw>
                </a:effectLst>
              </a:rPr>
              <a:t>Chapter </a:t>
            </a:r>
            <a:r>
              <a:rPr lang="en-GB" altLang="en-US" sz="3200" dirty="0" smtClean="0">
                <a:solidFill>
                  <a:schemeClr val="tx1"/>
                </a:solidFill>
                <a:effectLst>
                  <a:outerShdw blurRad="38100" dist="38100" dir="2700000" algn="tl">
                    <a:srgbClr val="000000">
                      <a:alpha val="43137"/>
                    </a:srgbClr>
                  </a:outerShdw>
                </a:effectLst>
              </a:rPr>
              <a:t>12 </a:t>
            </a:r>
            <a:r>
              <a:rPr lang="en-GB" altLang="en-US" sz="3200" dirty="0">
                <a:solidFill>
                  <a:schemeClr val="tx1"/>
                </a:solidFill>
                <a:effectLst>
                  <a:outerShdw blurRad="38100" dist="38100" dir="2700000" algn="tl">
                    <a:srgbClr val="000000">
                      <a:alpha val="43137"/>
                    </a:srgbClr>
                  </a:outerShdw>
                </a:effectLst>
              </a:rPr>
              <a:t/>
            </a:r>
            <a:br>
              <a:rPr lang="en-GB" altLang="en-US" sz="3200" dirty="0">
                <a:solidFill>
                  <a:schemeClr val="tx1"/>
                </a:solidFill>
                <a:effectLst>
                  <a:outerShdw blurRad="38100" dist="38100" dir="2700000" algn="tl">
                    <a:srgbClr val="000000">
                      <a:alpha val="43137"/>
                    </a:srgbClr>
                  </a:outerShdw>
                </a:effectLst>
              </a:rPr>
            </a:br>
            <a:r>
              <a:rPr lang="en-GB" altLang="en-US" sz="3200" dirty="0">
                <a:solidFill>
                  <a:schemeClr val="tx1"/>
                </a:solidFill>
                <a:effectLst>
                  <a:outerShdw blurRad="38100" dist="38100" dir="2700000" algn="tl">
                    <a:srgbClr val="000000">
                      <a:alpha val="43137"/>
                    </a:srgbClr>
                  </a:outerShdw>
                </a:effectLst>
              </a:rPr>
              <a:t/>
            </a:r>
            <a:br>
              <a:rPr lang="en-GB" altLang="en-US" sz="3200" dirty="0">
                <a:solidFill>
                  <a:schemeClr val="tx1"/>
                </a:solidFill>
                <a:effectLst>
                  <a:outerShdw blurRad="38100" dist="38100" dir="2700000" algn="tl">
                    <a:srgbClr val="000000">
                      <a:alpha val="43137"/>
                    </a:srgbClr>
                  </a:outerShdw>
                </a:effectLst>
              </a:rPr>
            </a:br>
            <a:r>
              <a:rPr lang="en-US" altLang="en-US" sz="3200" dirty="0">
                <a:solidFill>
                  <a:schemeClr val="tx1"/>
                </a:solidFill>
                <a:effectLst>
                  <a:outerShdw blurRad="38100" dist="38100" dir="2700000" algn="tl">
                    <a:srgbClr val="000000">
                      <a:alpha val="43137"/>
                    </a:srgbClr>
                  </a:outerShdw>
                </a:effectLst>
              </a:rPr>
              <a:t>Abuse and Violence</a:t>
            </a:r>
            <a:endParaRPr lang="en-US" sz="32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8438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 xmlns:a16="http://schemas.microsoft.com/office/drawing/2014/main" id="{3EDDFB31-44E3-4C22-B8ED-B39D1B8F7E08}"/>
              </a:ext>
            </a:extLst>
          </p:cNvPr>
          <p:cNvSpPr>
            <a:spLocks noGrp="1" noChangeArrowheads="1"/>
          </p:cNvSpPr>
          <p:nvPr>
            <p:ph type="title"/>
          </p:nvPr>
        </p:nvSpPr>
        <p:spPr/>
        <p:txBody>
          <a:bodyPr/>
          <a:lstStyle/>
          <a:p>
            <a:r>
              <a:rPr lang="en-US" altLang="en-US" dirty="0" smtClean="0"/>
              <a:t>Answer </a:t>
            </a:r>
            <a:r>
              <a:rPr lang="en-US" dirty="0" smtClean="0"/>
              <a:t>to Question #1</a:t>
            </a:r>
            <a:endParaRPr lang="en-US" altLang="en-US" dirty="0"/>
          </a:p>
        </p:txBody>
      </p:sp>
      <p:sp>
        <p:nvSpPr>
          <p:cNvPr id="14339" name="Rectangle 3">
            <a:extLst>
              <a:ext uri="{FF2B5EF4-FFF2-40B4-BE49-F238E27FC236}">
                <a16:creationId xmlns="" xmlns:a16="http://schemas.microsoft.com/office/drawing/2014/main" id="{1077B8BD-365A-4976-8D7D-54AFCEF7514E}"/>
              </a:ext>
            </a:extLst>
          </p:cNvPr>
          <p:cNvSpPr>
            <a:spLocks noGrp="1" noChangeArrowheads="1"/>
          </p:cNvSpPr>
          <p:nvPr>
            <p:ph type="body" idx="1"/>
          </p:nvPr>
        </p:nvSpPr>
        <p:spPr/>
        <p:txBody>
          <a:bodyPr/>
          <a:lstStyle/>
          <a:p>
            <a:r>
              <a:rPr lang="en-US" altLang="en-US" dirty="0" smtClean="0"/>
              <a:t>False</a:t>
            </a:r>
          </a:p>
          <a:p>
            <a:r>
              <a:rPr lang="en-US" altLang="en-US" dirty="0" smtClean="0"/>
              <a:t>Rationale: The honeymoon period occurs after an episode of violence; this is the period in which the abuser expresses regret and then apologizes and promises it will never happen again.</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 xmlns:a16="http://schemas.microsoft.com/office/drawing/2014/main" id="{9752AF72-98A4-4ACD-B0DB-B8EBBE77E004}"/>
              </a:ext>
            </a:extLst>
          </p:cNvPr>
          <p:cNvSpPr>
            <a:spLocks noGrp="1" noChangeArrowheads="1"/>
          </p:cNvSpPr>
          <p:nvPr>
            <p:ph type="title"/>
          </p:nvPr>
        </p:nvSpPr>
        <p:spPr/>
        <p:txBody>
          <a:bodyPr/>
          <a:lstStyle/>
          <a:p>
            <a:r>
              <a:rPr lang="en-US" altLang="en-US" dirty="0" smtClean="0"/>
              <a:t>Intimate Partner Violence #5</a:t>
            </a:r>
            <a:endParaRPr lang="en-US" altLang="en-US" dirty="0"/>
          </a:p>
        </p:txBody>
      </p:sp>
      <p:sp>
        <p:nvSpPr>
          <p:cNvPr id="15363" name="Rectangle 3">
            <a:extLst>
              <a:ext uri="{FF2B5EF4-FFF2-40B4-BE49-F238E27FC236}">
                <a16:creationId xmlns="" xmlns:a16="http://schemas.microsoft.com/office/drawing/2014/main" id="{A881EEF8-C741-4129-9452-E8E32CBF88A2}"/>
              </a:ext>
            </a:extLst>
          </p:cNvPr>
          <p:cNvSpPr>
            <a:spLocks noGrp="1" noChangeArrowheads="1"/>
          </p:cNvSpPr>
          <p:nvPr>
            <p:ph type="body" idx="1"/>
          </p:nvPr>
        </p:nvSpPr>
        <p:spPr/>
        <p:txBody>
          <a:bodyPr/>
          <a:lstStyle/>
          <a:p>
            <a:r>
              <a:rPr lang="en-US" altLang="en-US" dirty="0" smtClean="0"/>
              <a:t>Treatment and interventions</a:t>
            </a:r>
          </a:p>
          <a:p>
            <a:pPr lvl="1"/>
            <a:r>
              <a:rPr lang="en-US" altLang="en-US" dirty="0" smtClean="0"/>
              <a:t>Laws related to domestic violence; arrest</a:t>
            </a:r>
          </a:p>
          <a:p>
            <a:pPr lvl="1"/>
            <a:r>
              <a:rPr lang="en-US" altLang="en-US" dirty="0" smtClean="0"/>
              <a:t>Restraining order/protection order</a:t>
            </a:r>
          </a:p>
          <a:p>
            <a:pPr lvl="1"/>
            <a:r>
              <a:rPr lang="en-US" altLang="en-US" dirty="0" smtClean="0"/>
              <a:t>Recognition of stalking</a:t>
            </a:r>
          </a:p>
          <a:p>
            <a:pPr lvl="1"/>
            <a:r>
              <a:rPr lang="en-US" altLang="en-US" dirty="0" smtClean="0"/>
              <a:t>Shelters</a:t>
            </a:r>
          </a:p>
          <a:p>
            <a:pPr lvl="1"/>
            <a:r>
              <a:rPr lang="en-US" altLang="en-US" dirty="0" smtClean="0"/>
              <a:t>Individual psychotherapy/counseling, group therapy, support and self-help groups</a:t>
            </a:r>
          </a:p>
          <a:p>
            <a:pPr lvl="1"/>
            <a:r>
              <a:rPr lang="en-US" altLang="en-US" dirty="0" smtClean="0"/>
              <a:t>Treatment for posttraumatic stress disorder (PTSD)</a:t>
            </a:r>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 xmlns:a16="http://schemas.microsoft.com/office/drawing/2014/main" id="{8AC130AB-5C01-4992-9E87-17E064FC1625}"/>
              </a:ext>
            </a:extLst>
          </p:cNvPr>
          <p:cNvSpPr>
            <a:spLocks noGrp="1" noChangeArrowheads="1"/>
          </p:cNvSpPr>
          <p:nvPr>
            <p:ph type="title"/>
          </p:nvPr>
        </p:nvSpPr>
        <p:spPr/>
        <p:txBody>
          <a:bodyPr/>
          <a:lstStyle/>
          <a:p>
            <a:r>
              <a:rPr lang="en-US" altLang="en-US" dirty="0" smtClean="0"/>
              <a:t>Child Abuse #1</a:t>
            </a:r>
            <a:endParaRPr lang="en-US" altLang="en-US" dirty="0"/>
          </a:p>
        </p:txBody>
      </p:sp>
      <p:sp>
        <p:nvSpPr>
          <p:cNvPr id="16387" name="Rectangle 3">
            <a:extLst>
              <a:ext uri="{FF2B5EF4-FFF2-40B4-BE49-F238E27FC236}">
                <a16:creationId xmlns="" xmlns:a16="http://schemas.microsoft.com/office/drawing/2014/main" id="{E3CBA3CB-522B-4CA2-BD50-0312E9D624F0}"/>
              </a:ext>
            </a:extLst>
          </p:cNvPr>
          <p:cNvSpPr>
            <a:spLocks noGrp="1" noChangeArrowheads="1"/>
          </p:cNvSpPr>
          <p:nvPr>
            <p:ph type="body" idx="1"/>
          </p:nvPr>
        </p:nvSpPr>
        <p:spPr/>
        <p:txBody>
          <a:bodyPr/>
          <a:lstStyle/>
          <a:p>
            <a:r>
              <a:rPr lang="en-US" altLang="en-US" dirty="0" smtClean="0"/>
              <a:t>Intentional injury of a child</a:t>
            </a:r>
          </a:p>
          <a:p>
            <a:pPr lvl="1"/>
            <a:r>
              <a:rPr lang="en-US" altLang="en-US" dirty="0" smtClean="0"/>
              <a:t>Physical abuse or injuries</a:t>
            </a:r>
          </a:p>
          <a:p>
            <a:pPr lvl="1"/>
            <a:r>
              <a:rPr lang="en-US" altLang="en-US" dirty="0" smtClean="0"/>
              <a:t>Neglect or failure to prevent harm</a:t>
            </a:r>
          </a:p>
          <a:p>
            <a:pPr lvl="1"/>
            <a:r>
              <a:rPr lang="en-US" altLang="en-US" dirty="0" smtClean="0"/>
              <a:t>Failure to provide adequate physical or emotional care or supervision</a:t>
            </a:r>
          </a:p>
          <a:p>
            <a:pPr lvl="1"/>
            <a:r>
              <a:rPr lang="en-US" altLang="en-US" dirty="0" smtClean="0"/>
              <a:t>Abandonment</a:t>
            </a:r>
          </a:p>
          <a:p>
            <a:pPr lvl="1"/>
            <a:r>
              <a:rPr lang="en-US" altLang="en-US" dirty="0" smtClean="0"/>
              <a:t>Sexual assault or intrusion</a:t>
            </a:r>
          </a:p>
          <a:p>
            <a:pPr lvl="1"/>
            <a:r>
              <a:rPr lang="en-US" altLang="en-US" dirty="0" smtClean="0"/>
              <a:t>Overt torture or maiming</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 xmlns:a16="http://schemas.microsoft.com/office/drawing/2014/main" id="{7FB430A3-9DED-4B7F-A84A-FA4C7CA8ECB0}"/>
              </a:ext>
            </a:extLst>
          </p:cNvPr>
          <p:cNvSpPr>
            <a:spLocks noGrp="1" noChangeArrowheads="1"/>
          </p:cNvSpPr>
          <p:nvPr>
            <p:ph type="title"/>
          </p:nvPr>
        </p:nvSpPr>
        <p:spPr/>
        <p:txBody>
          <a:bodyPr/>
          <a:lstStyle/>
          <a:p>
            <a:r>
              <a:rPr lang="en-US" altLang="en-US" dirty="0" smtClean="0"/>
              <a:t>Child Abuse #2</a:t>
            </a:r>
            <a:endParaRPr lang="en-US" altLang="en-US" dirty="0"/>
          </a:p>
        </p:txBody>
      </p:sp>
      <p:sp>
        <p:nvSpPr>
          <p:cNvPr id="17411" name="Rectangle 3">
            <a:extLst>
              <a:ext uri="{FF2B5EF4-FFF2-40B4-BE49-F238E27FC236}">
                <a16:creationId xmlns="" xmlns:a16="http://schemas.microsoft.com/office/drawing/2014/main" id="{FBD9EF80-6BA1-4192-888B-F9FA10C4D3A7}"/>
              </a:ext>
            </a:extLst>
          </p:cNvPr>
          <p:cNvSpPr>
            <a:spLocks noGrp="1" noChangeArrowheads="1"/>
          </p:cNvSpPr>
          <p:nvPr>
            <p:ph type="body" idx="1"/>
          </p:nvPr>
        </p:nvSpPr>
        <p:spPr/>
        <p:txBody>
          <a:bodyPr/>
          <a:lstStyle/>
          <a:p>
            <a:r>
              <a:rPr lang="en-US" altLang="en-US" dirty="0" smtClean="0"/>
              <a:t>Clinical picture of parents</a:t>
            </a:r>
          </a:p>
          <a:p>
            <a:pPr lvl="1"/>
            <a:r>
              <a:rPr lang="en-US" altLang="en-US" dirty="0" smtClean="0"/>
              <a:t>Minimal parenting knowledge and skills</a:t>
            </a:r>
          </a:p>
          <a:p>
            <a:pPr lvl="1"/>
            <a:r>
              <a:rPr lang="en-US" altLang="en-US" dirty="0" smtClean="0"/>
              <a:t>Emotionally immature, needy, incapable of meeting own needs</a:t>
            </a:r>
          </a:p>
          <a:p>
            <a:pPr lvl="1"/>
            <a:r>
              <a:rPr lang="en-US" altLang="en-US" dirty="0" smtClean="0"/>
              <a:t>Frequently view children as property</a:t>
            </a:r>
          </a:p>
          <a:p>
            <a:pPr lvl="1"/>
            <a:r>
              <a:rPr lang="en-US" altLang="en-US" dirty="0" smtClean="0"/>
              <a:t>Cycle of family violence: adults raising children in same way they were raised </a:t>
            </a:r>
          </a:p>
          <a:p>
            <a:pPr lvl="2"/>
            <a:r>
              <a:rPr lang="en-US" altLang="en-US" dirty="0" smtClean="0"/>
              <a:t>Adults who were victims of abuse frequently abuse their own children.</a:t>
            </a: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2A193E6E-8D1A-4611-88E7-DDED8B1E6689}"/>
              </a:ext>
            </a:extLst>
          </p:cNvPr>
          <p:cNvSpPr>
            <a:spLocks noGrp="1" noChangeArrowheads="1"/>
          </p:cNvSpPr>
          <p:nvPr>
            <p:ph type="title"/>
          </p:nvPr>
        </p:nvSpPr>
        <p:spPr/>
        <p:txBody>
          <a:bodyPr/>
          <a:lstStyle/>
          <a:p>
            <a:r>
              <a:rPr lang="en-US" altLang="en-US" dirty="0" smtClean="0"/>
              <a:t>Child Abuse #3</a:t>
            </a:r>
            <a:endParaRPr lang="en-US" altLang="en-US" dirty="0"/>
          </a:p>
        </p:txBody>
      </p:sp>
      <p:sp>
        <p:nvSpPr>
          <p:cNvPr id="18435" name="Rectangle 3">
            <a:extLst>
              <a:ext uri="{FF2B5EF4-FFF2-40B4-BE49-F238E27FC236}">
                <a16:creationId xmlns="" xmlns:a16="http://schemas.microsoft.com/office/drawing/2014/main" id="{815C12C6-1EF4-40E3-BEF0-2EC31AD35CFB}"/>
              </a:ext>
            </a:extLst>
          </p:cNvPr>
          <p:cNvSpPr>
            <a:spLocks noGrp="1" noChangeArrowheads="1"/>
          </p:cNvSpPr>
          <p:nvPr>
            <p:ph type="body" idx="1"/>
          </p:nvPr>
        </p:nvSpPr>
        <p:spPr/>
        <p:txBody>
          <a:bodyPr/>
          <a:lstStyle/>
          <a:p>
            <a:r>
              <a:rPr lang="en-US" altLang="en-US" dirty="0" smtClean="0"/>
              <a:t>Detection and accurate identification are the first steps (see Box 12.3).</a:t>
            </a:r>
          </a:p>
          <a:p>
            <a:r>
              <a:rPr lang="en-US" altLang="en-US" dirty="0" smtClean="0"/>
              <a:t>Report suspected child abuse</a:t>
            </a:r>
          </a:p>
          <a:p>
            <a:pPr lvl="1"/>
            <a:r>
              <a:rPr lang="en-US" altLang="en-US" dirty="0" smtClean="0"/>
              <a:t>Nurse does not have to decide with certainty that abuse occurred.</a:t>
            </a:r>
          </a:p>
          <a:p>
            <a:r>
              <a:rPr lang="en-US" altLang="en-US" dirty="0" smtClean="0"/>
              <a:t>Treatment and intervention</a:t>
            </a:r>
          </a:p>
          <a:p>
            <a:pPr lvl="1"/>
            <a:r>
              <a:rPr lang="en-US" altLang="en-US" dirty="0" smtClean="0"/>
              <a:t>Child’s safety and well-being is a priority.</a:t>
            </a:r>
          </a:p>
          <a:p>
            <a:pPr lvl="1"/>
            <a:r>
              <a:rPr lang="en-US" altLang="en-US" dirty="0" smtClean="0"/>
              <a:t>Psychiatric evaluation</a:t>
            </a:r>
          </a:p>
          <a:p>
            <a:pPr lvl="1"/>
            <a:r>
              <a:rPr lang="en-US" altLang="en-US" dirty="0" smtClean="0"/>
              <a:t>Therapy may be indicated over significant period.</a:t>
            </a:r>
          </a:p>
          <a:p>
            <a:pPr lvl="1"/>
            <a:r>
              <a:rPr lang="en-US" altLang="en-US" dirty="0" smtClean="0"/>
              <a:t>Approach depends on the age of a child.</a:t>
            </a:r>
          </a:p>
          <a:p>
            <a:pPr lvl="1"/>
            <a:r>
              <a:rPr lang="en-US" altLang="en-US" dirty="0" smtClean="0"/>
              <a:t>Social services involvement</a:t>
            </a:r>
          </a:p>
          <a:p>
            <a:pPr lvl="1"/>
            <a:r>
              <a:rPr lang="en-US" altLang="en-US" dirty="0" smtClean="0"/>
              <a:t>Family therapy/requirements for parents</a:t>
            </a:r>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 xmlns:a16="http://schemas.microsoft.com/office/drawing/2014/main" id="{F3ABEAE7-9924-421A-B92F-E9492105609F}"/>
              </a:ext>
            </a:extLst>
          </p:cNvPr>
          <p:cNvSpPr>
            <a:spLocks noGrp="1" noChangeArrowheads="1"/>
          </p:cNvSpPr>
          <p:nvPr>
            <p:ph type="title"/>
          </p:nvPr>
        </p:nvSpPr>
        <p:spPr/>
        <p:txBody>
          <a:bodyPr/>
          <a:lstStyle/>
          <a:p>
            <a:r>
              <a:rPr lang="en-US" altLang="en-US" dirty="0" smtClean="0"/>
              <a:t>Elder Abuse #1</a:t>
            </a:r>
            <a:endParaRPr lang="en-US" altLang="en-US" dirty="0"/>
          </a:p>
        </p:txBody>
      </p:sp>
      <p:sp>
        <p:nvSpPr>
          <p:cNvPr id="19459" name="Rectangle 3">
            <a:extLst>
              <a:ext uri="{FF2B5EF4-FFF2-40B4-BE49-F238E27FC236}">
                <a16:creationId xmlns="" xmlns:a16="http://schemas.microsoft.com/office/drawing/2014/main" id="{0E8A0A8A-6F98-4A16-AE8D-993A3EEA48E6}"/>
              </a:ext>
            </a:extLst>
          </p:cNvPr>
          <p:cNvSpPr>
            <a:spLocks noGrp="1" noChangeArrowheads="1"/>
          </p:cNvSpPr>
          <p:nvPr>
            <p:ph type="body" idx="1"/>
          </p:nvPr>
        </p:nvSpPr>
        <p:spPr/>
        <p:txBody>
          <a:bodyPr/>
          <a:lstStyle/>
          <a:p>
            <a:r>
              <a:rPr lang="en-US" altLang="en-US" dirty="0" smtClean="0"/>
              <a:t>Maltreatment of older adults</a:t>
            </a:r>
          </a:p>
          <a:p>
            <a:pPr lvl="1"/>
            <a:r>
              <a:rPr lang="en-US" altLang="en-US" dirty="0" smtClean="0"/>
              <a:t>Physical, sexual, psychological abuse</a:t>
            </a:r>
          </a:p>
          <a:p>
            <a:pPr lvl="1"/>
            <a:r>
              <a:rPr lang="en-US" altLang="en-US" dirty="0" smtClean="0"/>
              <a:t>Neglect or self-neglect</a:t>
            </a:r>
          </a:p>
          <a:p>
            <a:pPr lvl="1"/>
            <a:r>
              <a:rPr lang="en-US" altLang="en-US" dirty="0" smtClean="0"/>
              <a:t>Financial exploitation</a:t>
            </a:r>
          </a:p>
          <a:p>
            <a:pPr lvl="1"/>
            <a:r>
              <a:rPr lang="en-US" altLang="en-US" dirty="0" smtClean="0"/>
              <a:t>Denial of adequate medical treatment</a:t>
            </a:r>
          </a:p>
          <a:p>
            <a:r>
              <a:rPr lang="en-US" altLang="en-US" dirty="0" smtClean="0"/>
              <a:t>An estimated 10% of population over age 65 are abused by caregivers.</a:t>
            </a:r>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 xmlns:a16="http://schemas.microsoft.com/office/drawing/2014/main" id="{B81C100B-8D85-4BEE-93E3-696DB3A7D33C}"/>
              </a:ext>
            </a:extLst>
          </p:cNvPr>
          <p:cNvSpPr>
            <a:spLocks noGrp="1" noChangeArrowheads="1"/>
          </p:cNvSpPr>
          <p:nvPr>
            <p:ph type="title"/>
          </p:nvPr>
        </p:nvSpPr>
        <p:spPr/>
        <p:txBody>
          <a:bodyPr/>
          <a:lstStyle/>
          <a:p>
            <a:r>
              <a:rPr lang="en-US" altLang="en-US" dirty="0" smtClean="0"/>
              <a:t>Elder Abuse #2</a:t>
            </a:r>
            <a:endParaRPr lang="en-US" altLang="en-US" dirty="0"/>
          </a:p>
        </p:txBody>
      </p:sp>
      <p:sp>
        <p:nvSpPr>
          <p:cNvPr id="20483" name="Rectangle 3">
            <a:extLst>
              <a:ext uri="{FF2B5EF4-FFF2-40B4-BE49-F238E27FC236}">
                <a16:creationId xmlns="" xmlns:a16="http://schemas.microsoft.com/office/drawing/2014/main" id="{10B698AE-16D2-4503-97A7-24D622E3E0C1}"/>
              </a:ext>
            </a:extLst>
          </p:cNvPr>
          <p:cNvSpPr>
            <a:spLocks noGrp="1" noChangeArrowheads="1"/>
          </p:cNvSpPr>
          <p:nvPr>
            <p:ph type="body" idx="1"/>
          </p:nvPr>
        </p:nvSpPr>
        <p:spPr/>
        <p:txBody>
          <a:bodyPr/>
          <a:lstStyle/>
          <a:p>
            <a:r>
              <a:rPr lang="en-US" altLang="en-US" dirty="0" smtClean="0"/>
              <a:t>People who abuse older adults are almost always in caretaker role or older adults depend on them in some way.</a:t>
            </a:r>
          </a:p>
          <a:p>
            <a:r>
              <a:rPr lang="en-US" altLang="en-US" dirty="0" smtClean="0"/>
              <a:t>Most cases involve one older spouse taking care of another</a:t>
            </a:r>
          </a:p>
          <a:p>
            <a:r>
              <a:rPr lang="en-US" altLang="en-US" dirty="0" smtClean="0"/>
              <a:t>Bullying between residents in senior living facilities</a:t>
            </a:r>
          </a:p>
          <a:p>
            <a:r>
              <a:rPr lang="en-US" altLang="en-US" dirty="0" smtClean="0"/>
              <a:t>Older adults often reluctant to report abuse</a:t>
            </a:r>
          </a:p>
          <a:p>
            <a:pPr lvl="1"/>
            <a:r>
              <a:rPr lang="en-US" altLang="en-US" dirty="0" smtClean="0"/>
              <a:t>Want to protect family members</a:t>
            </a:r>
          </a:p>
          <a:p>
            <a:pPr lvl="1"/>
            <a:r>
              <a:rPr lang="en-US" altLang="en-US" dirty="0" smtClean="0"/>
              <a:t>Fear losing support</a:t>
            </a:r>
          </a:p>
          <a:p>
            <a:r>
              <a:rPr lang="en-US" altLang="en-US" dirty="0" smtClean="0"/>
              <a:t>Clinical picture: variable depending on the type of abuse</a:t>
            </a: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 xmlns:a16="http://schemas.microsoft.com/office/drawing/2014/main" id="{D0C0262C-AB0F-46BC-BA85-A905D2262A65}"/>
              </a:ext>
            </a:extLst>
          </p:cNvPr>
          <p:cNvSpPr>
            <a:spLocks noGrp="1" noChangeArrowheads="1"/>
          </p:cNvSpPr>
          <p:nvPr>
            <p:ph type="title"/>
          </p:nvPr>
        </p:nvSpPr>
        <p:spPr/>
        <p:txBody>
          <a:bodyPr/>
          <a:lstStyle/>
          <a:p>
            <a:r>
              <a:rPr lang="en-US" altLang="en-US" dirty="0" smtClean="0"/>
              <a:t>Elder Abuse #3</a:t>
            </a:r>
            <a:endParaRPr lang="en-US" altLang="en-US" dirty="0"/>
          </a:p>
        </p:txBody>
      </p:sp>
      <p:sp>
        <p:nvSpPr>
          <p:cNvPr id="21507" name="Rectangle 3">
            <a:extLst>
              <a:ext uri="{FF2B5EF4-FFF2-40B4-BE49-F238E27FC236}">
                <a16:creationId xmlns="" xmlns:a16="http://schemas.microsoft.com/office/drawing/2014/main" id="{9F0942E2-4B78-4DAA-AAE0-B82558559E16}"/>
              </a:ext>
            </a:extLst>
          </p:cNvPr>
          <p:cNvSpPr>
            <a:spLocks noGrp="1" noChangeArrowheads="1"/>
          </p:cNvSpPr>
          <p:nvPr>
            <p:ph type="body" idx="1"/>
          </p:nvPr>
        </p:nvSpPr>
        <p:spPr/>
        <p:txBody>
          <a:bodyPr/>
          <a:lstStyle/>
          <a:p>
            <a:r>
              <a:rPr lang="en-US" altLang="en-US" dirty="0" smtClean="0"/>
              <a:t>Assessment (possible indicators, see Box 12.4)</a:t>
            </a:r>
          </a:p>
          <a:p>
            <a:r>
              <a:rPr lang="en-US" altLang="en-US" dirty="0" smtClean="0"/>
              <a:t>Treatment and intervention</a:t>
            </a:r>
          </a:p>
          <a:p>
            <a:pPr lvl="1"/>
            <a:r>
              <a:rPr lang="en-US" altLang="en-US" dirty="0" smtClean="0"/>
              <a:t>Caregiver stress relief</a:t>
            </a:r>
          </a:p>
          <a:p>
            <a:pPr lvl="1"/>
            <a:r>
              <a:rPr lang="en-US" altLang="en-US" dirty="0" smtClean="0"/>
              <a:t>Additional resources</a:t>
            </a:r>
          </a:p>
          <a:p>
            <a:pPr lvl="1"/>
            <a:r>
              <a:rPr lang="en-US" altLang="en-US" dirty="0" smtClean="0"/>
              <a:t>Possible removal of older adult or caregiver</a:t>
            </a: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 xmlns:a16="http://schemas.microsoft.com/office/drawing/2014/main" id="{C116A38D-3992-42F6-81D8-B2ACCE27EC44}"/>
              </a:ext>
            </a:extLst>
          </p:cNvPr>
          <p:cNvSpPr>
            <a:spLocks noGrp="1" noChangeArrowheads="1"/>
          </p:cNvSpPr>
          <p:nvPr>
            <p:ph type="title"/>
          </p:nvPr>
        </p:nvSpPr>
        <p:spPr/>
        <p:txBody>
          <a:bodyPr/>
          <a:lstStyle/>
          <a:p>
            <a:r>
              <a:rPr lang="en-US" altLang="en-US" dirty="0" smtClean="0"/>
              <a:t>Question #2	</a:t>
            </a:r>
            <a:endParaRPr lang="en-US" altLang="en-US" dirty="0"/>
          </a:p>
        </p:txBody>
      </p:sp>
      <p:sp>
        <p:nvSpPr>
          <p:cNvPr id="22531" name="Rectangle 3">
            <a:extLst>
              <a:ext uri="{FF2B5EF4-FFF2-40B4-BE49-F238E27FC236}">
                <a16:creationId xmlns="" xmlns:a16="http://schemas.microsoft.com/office/drawing/2014/main" id="{F4AA7E4F-6132-4B8F-8B6D-9E6A8FCCE73C}"/>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Adults who were abused as children are more likely to abuse their own children.</a:t>
            </a: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 xmlns:a16="http://schemas.microsoft.com/office/drawing/2014/main" id="{E29E189D-97D6-4B7E-AC60-8BF24BAE71C1}"/>
              </a:ext>
            </a:extLst>
          </p:cNvPr>
          <p:cNvSpPr>
            <a:spLocks noGrp="1" noChangeArrowheads="1"/>
          </p:cNvSpPr>
          <p:nvPr>
            <p:ph type="title"/>
          </p:nvPr>
        </p:nvSpPr>
        <p:spPr/>
        <p:txBody>
          <a:bodyPr/>
          <a:lstStyle/>
          <a:p>
            <a:r>
              <a:rPr lang="en-US" altLang="en-US" dirty="0" smtClean="0"/>
              <a:t>Answer </a:t>
            </a:r>
            <a:r>
              <a:rPr lang="en-US" dirty="0" smtClean="0"/>
              <a:t>to Question #2</a:t>
            </a:r>
            <a:endParaRPr lang="en-US" altLang="en-US" dirty="0"/>
          </a:p>
        </p:txBody>
      </p:sp>
      <p:sp>
        <p:nvSpPr>
          <p:cNvPr id="23555" name="Rectangle 3">
            <a:extLst>
              <a:ext uri="{FF2B5EF4-FFF2-40B4-BE49-F238E27FC236}">
                <a16:creationId xmlns="" xmlns:a16="http://schemas.microsoft.com/office/drawing/2014/main" id="{F702CD89-AA00-42B4-9AAF-85D94E76F764}"/>
              </a:ext>
            </a:extLst>
          </p:cNvPr>
          <p:cNvSpPr>
            <a:spLocks noGrp="1" noChangeArrowheads="1"/>
          </p:cNvSpPr>
          <p:nvPr>
            <p:ph type="body" idx="1"/>
          </p:nvPr>
        </p:nvSpPr>
        <p:spPr/>
        <p:txBody>
          <a:bodyPr/>
          <a:lstStyle/>
          <a:p>
            <a:r>
              <a:rPr lang="en-US" altLang="en-US" dirty="0" smtClean="0"/>
              <a:t>True</a:t>
            </a:r>
          </a:p>
          <a:p>
            <a:r>
              <a:rPr lang="en-US" altLang="en-US" dirty="0" smtClean="0"/>
              <a:t>Rationale: The tendency for adults to raise children in the same way they were raised perpetrates the cycle of family violence. Adults who were victims of abuse as children frequently abuse their own children.</a:t>
            </a: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79B2DB7C-57B3-4AE8-A2D6-6AE1D95103CF}"/>
              </a:ext>
            </a:extLst>
          </p:cNvPr>
          <p:cNvSpPr>
            <a:spLocks noGrp="1" noChangeArrowheads="1"/>
          </p:cNvSpPr>
          <p:nvPr>
            <p:ph type="title"/>
          </p:nvPr>
        </p:nvSpPr>
        <p:spPr/>
        <p:txBody>
          <a:bodyPr/>
          <a:lstStyle/>
          <a:p>
            <a:r>
              <a:rPr lang="en-US" altLang="en-US" dirty="0" smtClean="0"/>
              <a:t>Clinical Picture of Abuse and Violence</a:t>
            </a:r>
            <a:endParaRPr lang="en-US" altLang="en-US" dirty="0"/>
          </a:p>
        </p:txBody>
      </p:sp>
      <p:sp>
        <p:nvSpPr>
          <p:cNvPr id="4099" name="Rectangle 3">
            <a:extLst>
              <a:ext uri="{FF2B5EF4-FFF2-40B4-BE49-F238E27FC236}">
                <a16:creationId xmlns="" xmlns:a16="http://schemas.microsoft.com/office/drawing/2014/main" id="{EB06CA95-85A0-4C12-A9E2-FA3BB6680690}"/>
              </a:ext>
            </a:extLst>
          </p:cNvPr>
          <p:cNvSpPr>
            <a:spLocks noGrp="1" noChangeArrowheads="1"/>
          </p:cNvSpPr>
          <p:nvPr>
            <p:ph type="body" idx="1"/>
          </p:nvPr>
        </p:nvSpPr>
        <p:spPr/>
        <p:txBody>
          <a:bodyPr/>
          <a:lstStyle/>
          <a:p>
            <a:r>
              <a:rPr lang="en-US" altLang="en-US" dirty="0" smtClean="0"/>
              <a:t>Abuse: wrongful use and maltreatment of another</a:t>
            </a:r>
          </a:p>
          <a:p>
            <a:pPr lvl="1"/>
            <a:r>
              <a:rPr lang="en-US" altLang="en-US" dirty="0" smtClean="0"/>
              <a:t>Perpetrator typically someone the victim knows</a:t>
            </a:r>
          </a:p>
          <a:p>
            <a:r>
              <a:rPr lang="en-US" altLang="en-US" dirty="0" smtClean="0"/>
              <a:t>Victims across life span: spouses, partners, children, elderly parents</a:t>
            </a:r>
          </a:p>
          <a:p>
            <a:r>
              <a:rPr lang="en-US" altLang="en-US" dirty="0" smtClean="0"/>
              <a:t>Types of injuries</a:t>
            </a:r>
          </a:p>
          <a:p>
            <a:pPr lvl="1"/>
            <a:r>
              <a:rPr lang="en-US" altLang="en-US" dirty="0" smtClean="0"/>
              <a:t>Physical</a:t>
            </a:r>
          </a:p>
          <a:p>
            <a:pPr lvl="1"/>
            <a:r>
              <a:rPr lang="en-US" altLang="en-US" dirty="0" smtClean="0"/>
              <a:t>Psychological </a:t>
            </a:r>
          </a:p>
          <a:p>
            <a:r>
              <a:rPr lang="en-US" altLang="en-US" dirty="0" smtClean="0"/>
              <a:t>Effect on survivors</a:t>
            </a: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 xmlns:a16="http://schemas.microsoft.com/office/drawing/2014/main" id="{39A9DB82-41D9-4E68-B947-A953F050A92D}"/>
              </a:ext>
            </a:extLst>
          </p:cNvPr>
          <p:cNvSpPr>
            <a:spLocks noGrp="1" noChangeArrowheads="1"/>
          </p:cNvSpPr>
          <p:nvPr>
            <p:ph type="title"/>
          </p:nvPr>
        </p:nvSpPr>
        <p:spPr/>
        <p:txBody>
          <a:bodyPr/>
          <a:lstStyle/>
          <a:p>
            <a:r>
              <a:rPr lang="en-US" altLang="en-US" dirty="0" smtClean="0"/>
              <a:t>Rape and Sexual Assault #1</a:t>
            </a:r>
            <a:endParaRPr lang="en-US" altLang="en-US" dirty="0"/>
          </a:p>
        </p:txBody>
      </p:sp>
      <p:sp>
        <p:nvSpPr>
          <p:cNvPr id="24579" name="Rectangle 3">
            <a:extLst>
              <a:ext uri="{FF2B5EF4-FFF2-40B4-BE49-F238E27FC236}">
                <a16:creationId xmlns="" xmlns:a16="http://schemas.microsoft.com/office/drawing/2014/main" id="{A41546F9-3B1E-4F0E-BC12-B42D825CA725}"/>
              </a:ext>
            </a:extLst>
          </p:cNvPr>
          <p:cNvSpPr>
            <a:spLocks noGrp="1" noChangeArrowheads="1"/>
          </p:cNvSpPr>
          <p:nvPr>
            <p:ph type="body" idx="1"/>
          </p:nvPr>
        </p:nvSpPr>
        <p:spPr/>
        <p:txBody>
          <a:bodyPr/>
          <a:lstStyle/>
          <a:p>
            <a:r>
              <a:rPr lang="en-US" altLang="en-US" dirty="0" smtClean="0"/>
              <a:t>Perpetration of act of sexual intercourse with person against their will and without consent</a:t>
            </a:r>
          </a:p>
          <a:p>
            <a:pPr lvl="1"/>
            <a:r>
              <a:rPr lang="en-US" altLang="en-US" dirty="0" smtClean="0"/>
              <a:t>Will overcome by force, fear of force, drugs, intoxicants</a:t>
            </a:r>
          </a:p>
          <a:p>
            <a:r>
              <a:rPr lang="en-US" altLang="en-US" dirty="0" smtClean="0"/>
              <a:t>Crime of violence and humiliation of victim expressed through sexual means</a:t>
            </a:r>
          </a:p>
          <a:p>
            <a:r>
              <a:rPr lang="en-US" altLang="en-US" dirty="0" smtClean="0"/>
              <a:t>Also rape if victim cannot exercise rational judgment</a:t>
            </a:r>
          </a:p>
          <a:p>
            <a:r>
              <a:rPr lang="en-US" altLang="en-US" dirty="0" smtClean="0"/>
              <a:t>Only slight penetration necessary</a:t>
            </a:r>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 xmlns:a16="http://schemas.microsoft.com/office/drawing/2014/main" id="{011A1769-8110-4DBD-A72C-D3E044788017}"/>
              </a:ext>
            </a:extLst>
          </p:cNvPr>
          <p:cNvSpPr>
            <a:spLocks noGrp="1" noChangeArrowheads="1"/>
          </p:cNvSpPr>
          <p:nvPr>
            <p:ph type="title"/>
          </p:nvPr>
        </p:nvSpPr>
        <p:spPr/>
        <p:txBody>
          <a:bodyPr/>
          <a:lstStyle/>
          <a:p>
            <a:r>
              <a:rPr lang="en-US" altLang="en-US" dirty="0" smtClean="0"/>
              <a:t>Rape and Sexual Assault #2</a:t>
            </a:r>
            <a:endParaRPr lang="en-US" altLang="en-US" dirty="0"/>
          </a:p>
        </p:txBody>
      </p:sp>
      <p:sp>
        <p:nvSpPr>
          <p:cNvPr id="26627" name="Rectangle 3">
            <a:extLst>
              <a:ext uri="{FF2B5EF4-FFF2-40B4-BE49-F238E27FC236}">
                <a16:creationId xmlns="" xmlns:a16="http://schemas.microsoft.com/office/drawing/2014/main" id="{3901C24F-3D46-48A2-9B9D-F5890EB21B95}"/>
              </a:ext>
            </a:extLst>
          </p:cNvPr>
          <p:cNvSpPr>
            <a:spLocks noGrp="1" noChangeArrowheads="1"/>
          </p:cNvSpPr>
          <p:nvPr>
            <p:ph type="body" idx="1"/>
          </p:nvPr>
        </p:nvSpPr>
        <p:spPr/>
        <p:txBody>
          <a:bodyPr/>
          <a:lstStyle/>
          <a:p>
            <a:r>
              <a:rPr lang="en-US" altLang="en-US" dirty="0" smtClean="0"/>
              <a:t>Committed by strangers, acquaintances, married people, people of same sex</a:t>
            </a:r>
          </a:p>
          <a:p>
            <a:r>
              <a:rPr lang="en-US" altLang="en-US" dirty="0" smtClean="0"/>
              <a:t>Date rape (acquaintance rape)</a:t>
            </a:r>
          </a:p>
          <a:p>
            <a:r>
              <a:rPr lang="en-US" altLang="en-US" dirty="0" smtClean="0"/>
              <a:t>Highly underreported crime</a:t>
            </a:r>
          </a:p>
          <a:p>
            <a:r>
              <a:rPr lang="en-US" altLang="en-US" dirty="0" smtClean="0"/>
              <a:t>Most commonly occurs in victim’s neighborhood, often inside or near home</a:t>
            </a:r>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320F8F1C-9E70-4B93-BDC4-922B8B478DA2}"/>
              </a:ext>
            </a:extLst>
          </p:cNvPr>
          <p:cNvSpPr>
            <a:spLocks noGrp="1"/>
          </p:cNvSpPr>
          <p:nvPr>
            <p:ph type="title"/>
          </p:nvPr>
        </p:nvSpPr>
        <p:spPr/>
        <p:txBody>
          <a:bodyPr/>
          <a:lstStyle/>
          <a:p>
            <a:r>
              <a:rPr lang="en-US" altLang="en-US" dirty="0" smtClean="0"/>
              <a:t>Rape and Sexual Assault #3</a:t>
            </a:r>
            <a:endParaRPr lang="en-US" dirty="0"/>
          </a:p>
        </p:txBody>
      </p:sp>
      <p:sp>
        <p:nvSpPr>
          <p:cNvPr id="27651" name="Rectangle 3">
            <a:extLst>
              <a:ext uri="{FF2B5EF4-FFF2-40B4-BE49-F238E27FC236}">
                <a16:creationId xmlns="" xmlns:a16="http://schemas.microsoft.com/office/drawing/2014/main" id="{F728B7CD-EEF1-456B-8375-E7F79653D856}"/>
              </a:ext>
            </a:extLst>
          </p:cNvPr>
          <p:cNvSpPr>
            <a:spLocks noGrp="1" noChangeArrowheads="1"/>
          </p:cNvSpPr>
          <p:nvPr>
            <p:ph type="body" idx="1"/>
          </p:nvPr>
        </p:nvSpPr>
        <p:spPr/>
        <p:txBody>
          <a:bodyPr/>
          <a:lstStyle/>
          <a:p>
            <a:r>
              <a:rPr lang="en-US" altLang="en-US" dirty="0" smtClean="0"/>
              <a:t>Most rapes are premeditated.</a:t>
            </a:r>
          </a:p>
          <a:p>
            <a:r>
              <a:rPr lang="en-US" altLang="en-US" dirty="0" smtClean="0"/>
              <a:t>Male rape is significantly underacknowledged and underreported.</a:t>
            </a:r>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 xmlns:a16="http://schemas.microsoft.com/office/drawing/2014/main" id="{E4F311A1-E4DF-43A3-8BE4-D82C2AAEDF03}"/>
              </a:ext>
            </a:extLst>
          </p:cNvPr>
          <p:cNvSpPr>
            <a:spLocks noGrp="1" noChangeArrowheads="1"/>
          </p:cNvSpPr>
          <p:nvPr>
            <p:ph type="title"/>
          </p:nvPr>
        </p:nvSpPr>
        <p:spPr/>
        <p:txBody>
          <a:bodyPr/>
          <a:lstStyle/>
          <a:p>
            <a:r>
              <a:rPr lang="en-US" altLang="en-US" dirty="0" smtClean="0"/>
              <a:t>Rape and Sexual Assault #4</a:t>
            </a:r>
            <a:endParaRPr lang="en-US" altLang="en-US" dirty="0"/>
          </a:p>
        </p:txBody>
      </p:sp>
      <p:sp>
        <p:nvSpPr>
          <p:cNvPr id="28675" name="Rectangle 2">
            <a:extLst>
              <a:ext uri="{FF2B5EF4-FFF2-40B4-BE49-F238E27FC236}">
                <a16:creationId xmlns="" xmlns:a16="http://schemas.microsoft.com/office/drawing/2014/main" id="{26E8A80C-1FE9-41F4-9A08-32E9CF0EAB0F}"/>
              </a:ext>
            </a:extLst>
          </p:cNvPr>
          <p:cNvSpPr>
            <a:spLocks noGrp="1" noChangeArrowheads="1"/>
          </p:cNvSpPr>
          <p:nvPr>
            <p:ph type="body" idx="1"/>
          </p:nvPr>
        </p:nvSpPr>
        <p:spPr/>
        <p:txBody>
          <a:bodyPr/>
          <a:lstStyle/>
          <a:p>
            <a:r>
              <a:rPr lang="en-US" altLang="en-US" dirty="0" smtClean="0"/>
              <a:t>Dynamics of rape</a:t>
            </a:r>
          </a:p>
          <a:p>
            <a:pPr lvl="1"/>
            <a:r>
              <a:rPr lang="en-US" altLang="en-US" dirty="0" smtClean="0"/>
              <a:t>Generally accepted that rape is not sexual crime</a:t>
            </a:r>
          </a:p>
          <a:p>
            <a:pPr lvl="2"/>
            <a:r>
              <a:rPr lang="en-US" altLang="en-US" dirty="0" smtClean="0"/>
              <a:t>Exertion of power, control, infliction of pain, or punishment</a:t>
            </a:r>
          </a:p>
          <a:p>
            <a:pPr lvl="1"/>
            <a:r>
              <a:rPr lang="en-US" altLang="en-US" dirty="0" smtClean="0"/>
              <a:t>Feminist theory: women historically objects of aggression</a:t>
            </a:r>
          </a:p>
          <a:p>
            <a:pPr lvl="1"/>
            <a:r>
              <a:rPr lang="en-US" altLang="en-US" dirty="0" smtClean="0"/>
              <a:t>Primary motivation of victim is to stay alive.</a:t>
            </a:r>
          </a:p>
          <a:p>
            <a:pPr lvl="1"/>
            <a:r>
              <a:rPr lang="en-US" altLang="en-US" dirty="0" smtClean="0"/>
              <a:t>Severe physical and psychological trauma</a:t>
            </a:r>
          </a:p>
          <a:p>
            <a:pPr lvl="1"/>
            <a:r>
              <a:rPr lang="en-US" altLang="en-US" dirty="0" smtClean="0"/>
              <a:t>Treatment has improved, but many still believe a woman provokes rape with behavior.</a:t>
            </a:r>
          </a:p>
          <a:p>
            <a:pPr lvl="1"/>
            <a:r>
              <a:rPr lang="en-US" altLang="en-US" dirty="0" smtClean="0"/>
              <a:t>Common myths (see Box 12.5)</a:t>
            </a:r>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A9756AC8-5555-4B36-ACAC-B9B2AB1113CA}"/>
              </a:ext>
            </a:extLst>
          </p:cNvPr>
          <p:cNvSpPr>
            <a:spLocks noGrp="1"/>
          </p:cNvSpPr>
          <p:nvPr>
            <p:ph type="title"/>
          </p:nvPr>
        </p:nvSpPr>
        <p:spPr/>
        <p:txBody>
          <a:bodyPr/>
          <a:lstStyle/>
          <a:p>
            <a:r>
              <a:rPr lang="en-US" altLang="en-US" dirty="0" smtClean="0"/>
              <a:t/>
            </a:r>
            <a:br>
              <a:rPr lang="en-US" altLang="en-US" dirty="0" smtClean="0"/>
            </a:br>
            <a:r>
              <a:rPr lang="en-US" altLang="en-US" dirty="0" smtClean="0"/>
              <a:t>Rape and Sexual Assault #5</a:t>
            </a:r>
            <a:endParaRPr lang="en-US" dirty="0"/>
          </a:p>
        </p:txBody>
      </p:sp>
      <p:sp>
        <p:nvSpPr>
          <p:cNvPr id="31747" name="Rectangle 3">
            <a:extLst>
              <a:ext uri="{FF2B5EF4-FFF2-40B4-BE49-F238E27FC236}">
                <a16:creationId xmlns="" xmlns:a16="http://schemas.microsoft.com/office/drawing/2014/main" id="{1733D364-7508-4051-AEA1-FD3F0CF21CFB}"/>
              </a:ext>
            </a:extLst>
          </p:cNvPr>
          <p:cNvSpPr>
            <a:spLocks noGrp="1" noChangeArrowheads="1"/>
          </p:cNvSpPr>
          <p:nvPr>
            <p:ph type="body" idx="1"/>
          </p:nvPr>
        </p:nvSpPr>
        <p:spPr/>
        <p:txBody>
          <a:bodyPr/>
          <a:lstStyle/>
          <a:p>
            <a:r>
              <a:rPr lang="en-US" altLang="en-US" dirty="0" smtClean="0"/>
              <a:t>Assessment</a:t>
            </a:r>
          </a:p>
          <a:p>
            <a:pPr lvl="1"/>
            <a:r>
              <a:rPr lang="en-US" altLang="en-US" dirty="0" smtClean="0"/>
              <a:t>Physical examination to preserve evidence</a:t>
            </a:r>
          </a:p>
          <a:p>
            <a:pPr lvl="1"/>
            <a:r>
              <a:rPr lang="en-US" altLang="en-US" dirty="0" smtClean="0"/>
              <a:t>Description of what happened</a:t>
            </a:r>
          </a:p>
          <a:p>
            <a:pPr lvl="1"/>
            <a:r>
              <a:rPr lang="en-US" altLang="en-US" dirty="0" smtClean="0"/>
              <a:t>Rape kits, rape protocols</a:t>
            </a:r>
          </a:p>
          <a:p>
            <a:r>
              <a:rPr lang="en-US" altLang="en-US" dirty="0" smtClean="0"/>
              <a:t>Treatment and intervention</a:t>
            </a:r>
          </a:p>
          <a:p>
            <a:pPr lvl="1"/>
            <a:r>
              <a:rPr lang="en-US" altLang="en-US" dirty="0" smtClean="0"/>
              <a:t>Immediate support</a:t>
            </a:r>
          </a:p>
          <a:p>
            <a:pPr lvl="1"/>
            <a:r>
              <a:rPr lang="en-US" altLang="en-US" dirty="0" smtClean="0"/>
              <a:t>Education (see Box 12.6)</a:t>
            </a:r>
          </a:p>
          <a:p>
            <a:pPr lvl="1"/>
            <a:r>
              <a:rPr lang="en-US" altLang="en-US" dirty="0" smtClean="0"/>
              <a:t>Give control back to victim</a:t>
            </a:r>
          </a:p>
          <a:p>
            <a:pPr lvl="1"/>
            <a:r>
              <a:rPr lang="en-US" altLang="en-US" dirty="0" smtClean="0"/>
              <a:t>Prophylactic treatment for sexually transmitted diseases, pregnancy</a:t>
            </a:r>
          </a:p>
          <a:p>
            <a:pPr lvl="1"/>
            <a:r>
              <a:rPr lang="en-US" altLang="en-US" dirty="0" smtClean="0"/>
              <a:t>Counseling</a:t>
            </a:r>
          </a:p>
          <a:p>
            <a:pPr lvl="1"/>
            <a:r>
              <a:rPr lang="en-US" altLang="en-US" dirty="0" smtClean="0"/>
              <a:t>Supportive therapy</a:t>
            </a:r>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 xmlns:a16="http://schemas.microsoft.com/office/drawing/2014/main" id="{D11472E4-9495-4956-B476-4B4AF1B05FC6}"/>
              </a:ext>
            </a:extLst>
          </p:cNvPr>
          <p:cNvSpPr>
            <a:spLocks noGrp="1" noChangeArrowheads="1"/>
          </p:cNvSpPr>
          <p:nvPr>
            <p:ph type="title"/>
          </p:nvPr>
        </p:nvSpPr>
        <p:spPr/>
        <p:txBody>
          <a:bodyPr/>
          <a:lstStyle/>
          <a:p>
            <a:r>
              <a:rPr lang="en-US" altLang="en-US" dirty="0" smtClean="0"/>
              <a:t>Community Violence</a:t>
            </a:r>
            <a:endParaRPr lang="en-US" altLang="en-US" dirty="0"/>
          </a:p>
        </p:txBody>
      </p:sp>
      <p:sp>
        <p:nvSpPr>
          <p:cNvPr id="32771" name="Rectangle 3">
            <a:extLst>
              <a:ext uri="{FF2B5EF4-FFF2-40B4-BE49-F238E27FC236}">
                <a16:creationId xmlns="" xmlns:a16="http://schemas.microsoft.com/office/drawing/2014/main" id="{0B04A65A-7A48-4371-9E08-74269F0DFBB6}"/>
              </a:ext>
            </a:extLst>
          </p:cNvPr>
          <p:cNvSpPr>
            <a:spLocks noGrp="1" noChangeArrowheads="1"/>
          </p:cNvSpPr>
          <p:nvPr>
            <p:ph type="body" idx="1"/>
          </p:nvPr>
        </p:nvSpPr>
        <p:spPr/>
        <p:txBody>
          <a:bodyPr/>
          <a:lstStyle/>
          <a:p>
            <a:r>
              <a:rPr lang="en-US" altLang="en-US" dirty="0" smtClean="0"/>
              <a:t>School violence (homicides, shootings)</a:t>
            </a:r>
          </a:p>
          <a:p>
            <a:r>
              <a:rPr lang="en-US" altLang="en-US" dirty="0" smtClean="0"/>
              <a:t>Bullying</a:t>
            </a:r>
          </a:p>
          <a:p>
            <a:pPr lvl="1"/>
            <a:r>
              <a:rPr lang="en-US" altLang="en-US" dirty="0" smtClean="0"/>
              <a:t>Ostracism</a:t>
            </a:r>
          </a:p>
          <a:p>
            <a:r>
              <a:rPr lang="en-US" altLang="en-US" dirty="0" smtClean="0"/>
              <a:t>Hazing</a:t>
            </a:r>
          </a:p>
          <a:p>
            <a:r>
              <a:rPr lang="en-US" altLang="en-US" dirty="0" smtClean="0"/>
              <a:t>Effects on children, young adults</a:t>
            </a:r>
          </a:p>
          <a:p>
            <a:r>
              <a:rPr lang="en-US" altLang="en-US" dirty="0" smtClean="0"/>
              <a:t>Violence on a larger scale (e.g., terrorism)</a:t>
            </a:r>
          </a:p>
          <a:p>
            <a:pPr lvl="1"/>
            <a:r>
              <a:rPr lang="en-US" altLang="en-US" dirty="0" smtClean="0"/>
              <a:t>PTSD and depression</a:t>
            </a:r>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 xmlns:a16="http://schemas.microsoft.com/office/drawing/2014/main" id="{DC1F8B9E-2B87-49E6-8C27-BD2CB6DD2341}"/>
              </a:ext>
            </a:extLst>
          </p:cNvPr>
          <p:cNvSpPr>
            <a:spLocks noGrp="1" noChangeArrowheads="1"/>
          </p:cNvSpPr>
          <p:nvPr>
            <p:ph type="title"/>
          </p:nvPr>
        </p:nvSpPr>
        <p:spPr/>
        <p:txBody>
          <a:bodyPr/>
          <a:lstStyle/>
          <a:p>
            <a:r>
              <a:rPr lang="en-US" altLang="en-US" dirty="0" smtClean="0"/>
              <a:t>Question #3</a:t>
            </a:r>
            <a:endParaRPr lang="en-US" altLang="en-US" dirty="0"/>
          </a:p>
        </p:txBody>
      </p:sp>
      <p:sp>
        <p:nvSpPr>
          <p:cNvPr id="33795" name="Rectangle 3">
            <a:extLst>
              <a:ext uri="{FF2B5EF4-FFF2-40B4-BE49-F238E27FC236}">
                <a16:creationId xmlns="" xmlns:a16="http://schemas.microsoft.com/office/drawing/2014/main" id="{29D995C1-A540-4917-9A76-490F754F00A5}"/>
              </a:ext>
            </a:extLst>
          </p:cNvPr>
          <p:cNvSpPr>
            <a:spLocks noGrp="1" noChangeArrowheads="1"/>
          </p:cNvSpPr>
          <p:nvPr>
            <p:ph type="body" idx="1"/>
          </p:nvPr>
        </p:nvSpPr>
        <p:spPr/>
        <p:txBody>
          <a:bodyPr/>
          <a:lstStyle/>
          <a:p>
            <a:r>
              <a:rPr lang="en-US" altLang="en-US" dirty="0" smtClean="0"/>
              <a:t>Which statement about rape is most accurate?</a:t>
            </a:r>
          </a:p>
          <a:p>
            <a:pPr marL="457200" lvl="1" indent="0">
              <a:buNone/>
            </a:pPr>
            <a:r>
              <a:rPr lang="en-US" altLang="en-US" sz="2400" dirty="0" smtClean="0"/>
              <a:t>A. It is a highly reported crime.</a:t>
            </a:r>
          </a:p>
          <a:p>
            <a:pPr marL="457200" lvl="1" indent="0">
              <a:buNone/>
            </a:pPr>
            <a:r>
              <a:rPr lang="en-US" altLang="en-US" sz="2400" dirty="0" smtClean="0"/>
              <a:t>B. Most rapes are premeditated.</a:t>
            </a:r>
          </a:p>
          <a:p>
            <a:pPr marL="457200" lvl="1" indent="0">
              <a:buNone/>
            </a:pPr>
            <a:r>
              <a:rPr lang="en-US" altLang="en-US" sz="2400" dirty="0" smtClean="0"/>
              <a:t>C. Rape requires ejaculation.</a:t>
            </a:r>
          </a:p>
          <a:p>
            <a:pPr marL="457200" lvl="1" indent="0">
              <a:buNone/>
            </a:pPr>
            <a:r>
              <a:rPr lang="en-US" altLang="en-US" sz="2400" dirty="0" smtClean="0"/>
              <a:t>D. Provocative dress invites rape.</a:t>
            </a:r>
            <a:endParaRPr lang="en-US" alt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 xmlns:a16="http://schemas.microsoft.com/office/drawing/2014/main" id="{09806899-50CA-49F8-A8D4-002CAA2FAE29}"/>
              </a:ext>
            </a:extLst>
          </p:cNvPr>
          <p:cNvSpPr>
            <a:spLocks noGrp="1" noChangeArrowheads="1"/>
          </p:cNvSpPr>
          <p:nvPr>
            <p:ph type="title"/>
          </p:nvPr>
        </p:nvSpPr>
        <p:spPr/>
        <p:txBody>
          <a:bodyPr/>
          <a:lstStyle/>
          <a:p>
            <a:r>
              <a:rPr lang="en-US" altLang="en-US" dirty="0" smtClean="0"/>
              <a:t>Answer </a:t>
            </a:r>
            <a:r>
              <a:rPr lang="en-US" dirty="0" smtClean="0"/>
              <a:t>to Question #3</a:t>
            </a:r>
            <a:endParaRPr lang="en-US" altLang="en-US" dirty="0"/>
          </a:p>
        </p:txBody>
      </p:sp>
      <p:sp>
        <p:nvSpPr>
          <p:cNvPr id="400387" name="Rectangle 3">
            <a:extLst>
              <a:ext uri="{FF2B5EF4-FFF2-40B4-BE49-F238E27FC236}">
                <a16:creationId xmlns="" xmlns:a16="http://schemas.microsoft.com/office/drawing/2014/main" id="{C6AC2893-BA67-427F-AF0B-067A09DBABE2}"/>
              </a:ext>
            </a:extLst>
          </p:cNvPr>
          <p:cNvSpPr>
            <a:spLocks noGrp="1" noChangeArrowheads="1"/>
          </p:cNvSpPr>
          <p:nvPr>
            <p:ph type="body" idx="1"/>
          </p:nvPr>
        </p:nvSpPr>
        <p:spPr/>
        <p:txBody>
          <a:bodyPr/>
          <a:lstStyle/>
          <a:p>
            <a:r>
              <a:rPr lang="en-US" dirty="0" smtClean="0"/>
              <a:t>B. Most rapes are premeditated.</a:t>
            </a:r>
          </a:p>
          <a:p>
            <a:r>
              <a:rPr lang="en-US" dirty="0" smtClean="0"/>
              <a:t>Rationale: Most rapes are premeditated.</a:t>
            </a:r>
          </a:p>
          <a:p>
            <a:pPr lvl="1"/>
            <a:r>
              <a:rPr lang="en-US" dirty="0" smtClean="0"/>
              <a:t>Rape, an underreported crime, requires only slight penetration of the vulva. Full erection or ejaculation is not necessary. Provocative dress leading to rape is a myth.</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 xmlns:a16="http://schemas.microsoft.com/office/drawing/2014/main" id="{D1D0B6CD-8BB4-4AC7-95F5-52A78147E6BD}"/>
              </a:ext>
            </a:extLst>
          </p:cNvPr>
          <p:cNvSpPr>
            <a:spLocks noGrp="1" noChangeArrowheads="1"/>
          </p:cNvSpPr>
          <p:nvPr>
            <p:ph type="title"/>
          </p:nvPr>
        </p:nvSpPr>
        <p:spPr/>
        <p:txBody>
          <a:bodyPr/>
          <a:lstStyle/>
          <a:p>
            <a:r>
              <a:rPr lang="en-US" altLang="en-US" dirty="0" smtClean="0"/>
              <a:t>Self-Awareness Issues</a:t>
            </a:r>
            <a:endParaRPr lang="en-US" altLang="en-US" dirty="0"/>
          </a:p>
        </p:txBody>
      </p:sp>
      <p:sp>
        <p:nvSpPr>
          <p:cNvPr id="43011" name="Rectangle 3">
            <a:extLst>
              <a:ext uri="{FF2B5EF4-FFF2-40B4-BE49-F238E27FC236}">
                <a16:creationId xmlns="" xmlns:a16="http://schemas.microsoft.com/office/drawing/2014/main" id="{96917A98-5E43-4916-A16D-EDE1FF5CFA8D}"/>
              </a:ext>
            </a:extLst>
          </p:cNvPr>
          <p:cNvSpPr>
            <a:spLocks noGrp="1" noChangeArrowheads="1"/>
          </p:cNvSpPr>
          <p:nvPr>
            <p:ph type="body" idx="1"/>
          </p:nvPr>
        </p:nvSpPr>
        <p:spPr/>
        <p:txBody>
          <a:bodyPr/>
          <a:lstStyle/>
          <a:p>
            <a:r>
              <a:rPr lang="en-US" altLang="en-US" dirty="0" smtClean="0"/>
              <a:t>Be aware of own beliefs. </a:t>
            </a:r>
          </a:p>
          <a:p>
            <a:r>
              <a:rPr lang="en-US" altLang="en-US" dirty="0" smtClean="0"/>
              <a:t>Contain feelings of horror or revulsion; focus on client’s needs.</a:t>
            </a:r>
          </a:p>
          <a:p>
            <a:pPr lvl="1"/>
            <a:r>
              <a:rPr lang="en-US" altLang="en-US" dirty="0" smtClean="0"/>
              <a:t>Validate the client’s feelings.</a:t>
            </a:r>
          </a:p>
          <a:p>
            <a:r>
              <a:rPr lang="en-US" altLang="en-US" dirty="0" smtClean="0"/>
              <a:t>Ask all women about abuse.</a:t>
            </a:r>
          </a:p>
          <a:p>
            <a:r>
              <a:rPr lang="en-US" altLang="en-US" dirty="0" smtClean="0"/>
              <a:t>Help client focus on the present.</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EDC1E9BE-111C-45ED-897E-3A5F4D1A1333}"/>
              </a:ext>
            </a:extLst>
          </p:cNvPr>
          <p:cNvSpPr>
            <a:spLocks noGrp="1" noChangeArrowheads="1"/>
          </p:cNvSpPr>
          <p:nvPr>
            <p:ph type="title"/>
          </p:nvPr>
        </p:nvSpPr>
        <p:spPr/>
        <p:txBody>
          <a:bodyPr/>
          <a:lstStyle/>
          <a:p>
            <a:r>
              <a:rPr lang="en-US" altLang="en-US" dirty="0" smtClean="0"/>
              <a:t>Characteristics of Violent Families</a:t>
            </a:r>
            <a:endParaRPr lang="en-US" altLang="en-US" dirty="0"/>
          </a:p>
        </p:txBody>
      </p:sp>
      <p:sp>
        <p:nvSpPr>
          <p:cNvPr id="5123" name="Rectangle 3">
            <a:extLst>
              <a:ext uri="{FF2B5EF4-FFF2-40B4-BE49-F238E27FC236}">
                <a16:creationId xmlns="" xmlns:a16="http://schemas.microsoft.com/office/drawing/2014/main" id="{B889D97B-C8A1-4AF5-95EF-9816F0937899}"/>
              </a:ext>
            </a:extLst>
          </p:cNvPr>
          <p:cNvSpPr>
            <a:spLocks noGrp="1" noChangeArrowheads="1"/>
          </p:cNvSpPr>
          <p:nvPr>
            <p:ph type="body" idx="1"/>
          </p:nvPr>
        </p:nvSpPr>
        <p:spPr/>
        <p:txBody>
          <a:bodyPr/>
          <a:lstStyle/>
          <a:p>
            <a:r>
              <a:rPr lang="en-US" altLang="en-US" dirty="0" smtClean="0"/>
              <a:t>Family violence: spouse battering; neglect and physical, emotional, or sexual abuse of children; elder abuse; marital rape</a:t>
            </a:r>
          </a:p>
          <a:p>
            <a:r>
              <a:rPr lang="en-US" altLang="en-US" dirty="0" smtClean="0"/>
              <a:t>Common characteristics</a:t>
            </a:r>
          </a:p>
          <a:p>
            <a:pPr lvl="1"/>
            <a:r>
              <a:rPr lang="en-US" altLang="en-US" dirty="0" smtClean="0"/>
              <a:t>Social isolation</a:t>
            </a:r>
          </a:p>
          <a:p>
            <a:pPr lvl="1"/>
            <a:r>
              <a:rPr lang="en-US" altLang="en-US" dirty="0" smtClean="0"/>
              <a:t>Abuse of power and control</a:t>
            </a:r>
          </a:p>
          <a:p>
            <a:pPr lvl="1"/>
            <a:r>
              <a:rPr lang="en-US" altLang="en-US" dirty="0" smtClean="0"/>
              <a:t>Alcohol and other drug abuse</a:t>
            </a:r>
          </a:p>
          <a:p>
            <a:pPr lvl="1"/>
            <a:r>
              <a:rPr lang="en-US" altLang="en-US" dirty="0" smtClean="0"/>
              <a:t>Intergenerational transmission process</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 xmlns:a16="http://schemas.microsoft.com/office/drawing/2014/main" id="{CE11DA10-1562-484B-A8C5-D1B7E541244F}"/>
              </a:ext>
            </a:extLst>
          </p:cNvPr>
          <p:cNvSpPr>
            <a:spLocks noGrp="1" noChangeArrowheads="1"/>
          </p:cNvSpPr>
          <p:nvPr>
            <p:ph type="title"/>
          </p:nvPr>
        </p:nvSpPr>
        <p:spPr/>
        <p:txBody>
          <a:bodyPr/>
          <a:lstStyle/>
          <a:p>
            <a:r>
              <a:rPr lang="en-US" altLang="en-US" dirty="0" smtClean="0"/>
              <a:t>Cultural Considerations</a:t>
            </a:r>
            <a:endParaRPr lang="en-US" altLang="en-US" dirty="0"/>
          </a:p>
        </p:txBody>
      </p:sp>
      <p:sp>
        <p:nvSpPr>
          <p:cNvPr id="6147" name="Rectangle 3">
            <a:extLst>
              <a:ext uri="{FF2B5EF4-FFF2-40B4-BE49-F238E27FC236}">
                <a16:creationId xmlns="" xmlns:a16="http://schemas.microsoft.com/office/drawing/2014/main" id="{53EF9D58-D466-4B39-B098-EDC3B6CA98EF}"/>
              </a:ext>
            </a:extLst>
          </p:cNvPr>
          <p:cNvSpPr>
            <a:spLocks noGrp="1" noChangeArrowheads="1"/>
          </p:cNvSpPr>
          <p:nvPr>
            <p:ph type="body" idx="1"/>
          </p:nvPr>
        </p:nvSpPr>
        <p:spPr/>
        <p:txBody>
          <a:bodyPr/>
          <a:lstStyle/>
          <a:p>
            <a:r>
              <a:rPr lang="en-US" altLang="en-US" dirty="0" smtClean="0"/>
              <a:t>Domestic violence spanning families of all ages and from all ethnic, racial, religious, socioeconomic, national, and sexual orientation backgrounds</a:t>
            </a:r>
          </a:p>
          <a:p>
            <a:r>
              <a:rPr lang="en-US" altLang="en-US" dirty="0" smtClean="0"/>
              <a:t>Battered immigrant women at particular risk</a:t>
            </a:r>
          </a:p>
          <a:p>
            <a:pPr lvl="1"/>
            <a:r>
              <a:rPr lang="en-US" altLang="en-US" dirty="0" smtClean="0"/>
              <a:t>Face legal, social, and economic problems different from the U.S. citizens</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 xmlns:a16="http://schemas.microsoft.com/office/drawing/2014/main" id="{6198F39F-40D8-4043-9B06-78AE178AF968}"/>
              </a:ext>
            </a:extLst>
          </p:cNvPr>
          <p:cNvSpPr>
            <a:spLocks noGrp="1" noChangeArrowheads="1"/>
          </p:cNvSpPr>
          <p:nvPr>
            <p:ph type="title"/>
          </p:nvPr>
        </p:nvSpPr>
        <p:spPr/>
        <p:txBody>
          <a:bodyPr/>
          <a:lstStyle/>
          <a:p>
            <a:r>
              <a:rPr lang="en-US" altLang="en-US" dirty="0" smtClean="0"/>
              <a:t>Intimate Partner Violence #1</a:t>
            </a:r>
            <a:endParaRPr lang="en-US" altLang="en-US" dirty="0"/>
          </a:p>
        </p:txBody>
      </p:sp>
      <p:sp>
        <p:nvSpPr>
          <p:cNvPr id="7171" name="Rectangle 3">
            <a:extLst>
              <a:ext uri="{FF2B5EF4-FFF2-40B4-BE49-F238E27FC236}">
                <a16:creationId xmlns="" xmlns:a16="http://schemas.microsoft.com/office/drawing/2014/main" id="{B0AFFE68-773B-4C77-AAE0-F94913BB3AC9}"/>
              </a:ext>
            </a:extLst>
          </p:cNvPr>
          <p:cNvSpPr>
            <a:spLocks noGrp="1" noChangeArrowheads="1"/>
          </p:cNvSpPr>
          <p:nvPr>
            <p:ph type="body" idx="1"/>
          </p:nvPr>
        </p:nvSpPr>
        <p:spPr/>
        <p:txBody>
          <a:bodyPr/>
          <a:lstStyle/>
          <a:p>
            <a:r>
              <a:rPr lang="en-US" altLang="en-US" dirty="0" smtClean="0"/>
              <a:t>Mistreatment or misuse of one person by another in context of emotionally intimate relationship</a:t>
            </a:r>
          </a:p>
          <a:p>
            <a:r>
              <a:rPr lang="en-US" altLang="en-US" dirty="0" smtClean="0"/>
              <a:t>Psychological abuse (emotional abuse) can be overt or subtle.</a:t>
            </a:r>
          </a:p>
          <a:p>
            <a:r>
              <a:rPr lang="en-US" altLang="en-US" dirty="0" smtClean="0"/>
              <a:t>Physical abuse: shoving, pushing, battering, choking</a:t>
            </a:r>
          </a:p>
          <a:p>
            <a:r>
              <a:rPr lang="en-US" altLang="en-US" dirty="0" smtClean="0"/>
              <a:t>Sexual: assaults during sexual relations, rape</a:t>
            </a:r>
          </a:p>
          <a:p>
            <a:r>
              <a:rPr lang="en-US" altLang="en-US" dirty="0" smtClean="0"/>
              <a:t>Rates higher among women</a:t>
            </a:r>
          </a:p>
          <a:p>
            <a:r>
              <a:rPr lang="en-US" altLang="en-US" dirty="0" smtClean="0"/>
              <a:t>Increased rates during pregnancy</a:t>
            </a:r>
          </a:p>
          <a:p>
            <a:r>
              <a:rPr lang="en-US" altLang="en-US" dirty="0" smtClean="0"/>
              <a:t>Domestic violence occurs in same-sex relationships with same statistical frequency.</a:t>
            </a:r>
          </a:p>
          <a:p>
            <a:pPr lvl="1"/>
            <a:r>
              <a:rPr lang="en-US" altLang="en-US" dirty="0" smtClean="0"/>
              <a:t>Victims have fewer protections.</a:t>
            </a:r>
          </a:p>
          <a:p>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 xmlns:a16="http://schemas.microsoft.com/office/drawing/2014/main" id="{0FAB8B7A-2736-479A-836A-D7184F64A4F4}"/>
              </a:ext>
            </a:extLst>
          </p:cNvPr>
          <p:cNvSpPr>
            <a:spLocks noGrp="1" noChangeArrowheads="1"/>
          </p:cNvSpPr>
          <p:nvPr>
            <p:ph type="title"/>
          </p:nvPr>
        </p:nvSpPr>
        <p:spPr/>
        <p:txBody>
          <a:bodyPr/>
          <a:lstStyle/>
          <a:p>
            <a:r>
              <a:rPr lang="en-US" altLang="en-US" dirty="0" smtClean="0"/>
              <a:t>Intimate Partner Violence #2</a:t>
            </a:r>
            <a:endParaRPr lang="en-US" altLang="en-US" dirty="0"/>
          </a:p>
        </p:txBody>
      </p:sp>
      <p:sp>
        <p:nvSpPr>
          <p:cNvPr id="10243" name="Rectangle 3">
            <a:extLst>
              <a:ext uri="{FF2B5EF4-FFF2-40B4-BE49-F238E27FC236}">
                <a16:creationId xmlns="" xmlns:a16="http://schemas.microsoft.com/office/drawing/2014/main" id="{45B830F0-5BE1-4A45-9A18-71DC35ADD113}"/>
              </a:ext>
            </a:extLst>
          </p:cNvPr>
          <p:cNvSpPr>
            <a:spLocks noGrp="1" noChangeArrowheads="1"/>
          </p:cNvSpPr>
          <p:nvPr>
            <p:ph type="body" idx="1"/>
          </p:nvPr>
        </p:nvSpPr>
        <p:spPr/>
        <p:txBody>
          <a:bodyPr/>
          <a:lstStyle/>
          <a:p>
            <a:r>
              <a:rPr lang="en-US" altLang="en-US" dirty="0" smtClean="0"/>
              <a:t>Clinical picture</a:t>
            </a:r>
          </a:p>
          <a:p>
            <a:pPr lvl="1"/>
            <a:r>
              <a:rPr lang="en-US" altLang="en-US" dirty="0" smtClean="0"/>
              <a:t>Abuse often perpetrated by husband against wife</a:t>
            </a:r>
          </a:p>
          <a:p>
            <a:pPr lvl="1"/>
            <a:r>
              <a:rPr lang="en-US" altLang="en-US" dirty="0" smtClean="0"/>
              <a:t>Abuser’s view of wife as belonging to him; strong feelings of inadequacy, low self-esteem; poor problem-solving and social skills</a:t>
            </a:r>
          </a:p>
          <a:p>
            <a:pPr lvl="1"/>
            <a:r>
              <a:rPr lang="en-US" altLang="en-US" dirty="0" smtClean="0"/>
              <a:t>Increasing violence, abuse with any signs of independence</a:t>
            </a:r>
          </a:p>
          <a:p>
            <a:pPr lvl="1"/>
            <a:r>
              <a:rPr lang="en-US" altLang="en-US" dirty="0" smtClean="0"/>
              <a:t>Dependency trait most commonly found in abused women who stay with their husbands</a:t>
            </a: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 xmlns:a16="http://schemas.microsoft.com/office/drawing/2014/main" id="{E4252C6E-7226-4E07-93EF-239FC680133C}"/>
              </a:ext>
            </a:extLst>
          </p:cNvPr>
          <p:cNvSpPr>
            <a:spLocks noGrp="1" noChangeArrowheads="1"/>
          </p:cNvSpPr>
          <p:nvPr>
            <p:ph type="title"/>
          </p:nvPr>
        </p:nvSpPr>
        <p:spPr/>
        <p:txBody>
          <a:bodyPr/>
          <a:lstStyle/>
          <a:p>
            <a:r>
              <a:rPr lang="en-US" altLang="en-US" dirty="0" smtClean="0"/>
              <a:t>Intimate Partner Violence #3</a:t>
            </a:r>
            <a:endParaRPr lang="en-US" altLang="en-US" dirty="0"/>
          </a:p>
        </p:txBody>
      </p:sp>
      <p:sp>
        <p:nvSpPr>
          <p:cNvPr id="11267" name="Rectangle 3">
            <a:extLst>
              <a:ext uri="{FF2B5EF4-FFF2-40B4-BE49-F238E27FC236}">
                <a16:creationId xmlns="" xmlns:a16="http://schemas.microsoft.com/office/drawing/2014/main" id="{6B93510D-25C5-4441-8A19-00E10E6CB01E}"/>
              </a:ext>
            </a:extLst>
          </p:cNvPr>
          <p:cNvSpPr>
            <a:spLocks noGrp="1" noChangeArrowheads="1"/>
          </p:cNvSpPr>
          <p:nvPr>
            <p:ph type="body" idx="1"/>
          </p:nvPr>
        </p:nvSpPr>
        <p:spPr/>
        <p:txBody>
          <a:bodyPr/>
          <a:lstStyle/>
          <a:p>
            <a:r>
              <a:rPr lang="en-US" altLang="en-US" dirty="0" smtClean="0"/>
              <a:t>Cycle of abuse and violence</a:t>
            </a:r>
          </a:p>
          <a:p>
            <a:pPr lvl="1"/>
            <a:r>
              <a:rPr lang="en-US" altLang="en-US" dirty="0" smtClean="0"/>
              <a:t>Violent episode → honeymoon period → tension-building phase → violent episode</a:t>
            </a:r>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 xmlns:a16="http://schemas.microsoft.com/office/drawing/2014/main" id="{E80CF6CA-6A74-4227-BA9A-F570254167F0}"/>
              </a:ext>
            </a:extLst>
          </p:cNvPr>
          <p:cNvSpPr>
            <a:spLocks noGrp="1" noChangeArrowheads="1"/>
          </p:cNvSpPr>
          <p:nvPr>
            <p:ph type="title"/>
          </p:nvPr>
        </p:nvSpPr>
        <p:spPr/>
        <p:txBody>
          <a:bodyPr/>
          <a:lstStyle/>
          <a:p>
            <a:r>
              <a:rPr lang="en-US" altLang="en-US" dirty="0" smtClean="0"/>
              <a:t>Intimate Partner Violence #4</a:t>
            </a:r>
            <a:endParaRPr lang="en-US" altLang="en-US" dirty="0"/>
          </a:p>
        </p:txBody>
      </p:sp>
      <p:sp>
        <p:nvSpPr>
          <p:cNvPr id="12291" name="Rectangle 3">
            <a:extLst>
              <a:ext uri="{FF2B5EF4-FFF2-40B4-BE49-F238E27FC236}">
                <a16:creationId xmlns="" xmlns:a16="http://schemas.microsoft.com/office/drawing/2014/main" id="{1C3F6833-3351-4254-90F6-88EB7839DA2D}"/>
              </a:ext>
            </a:extLst>
          </p:cNvPr>
          <p:cNvSpPr>
            <a:spLocks noGrp="1" noChangeArrowheads="1"/>
          </p:cNvSpPr>
          <p:nvPr>
            <p:ph type="body" idx="1"/>
          </p:nvPr>
        </p:nvSpPr>
        <p:spPr/>
        <p:txBody>
          <a:bodyPr/>
          <a:lstStyle/>
          <a:p>
            <a:r>
              <a:rPr lang="en-US" altLang="en-US" dirty="0" smtClean="0"/>
              <a:t>Assessment</a:t>
            </a:r>
          </a:p>
          <a:p>
            <a:pPr lvl="1"/>
            <a:r>
              <a:rPr lang="en-US" altLang="en-US" dirty="0" smtClean="0"/>
              <a:t>Victims do not commonly seek direct help for abuse.</a:t>
            </a:r>
          </a:p>
          <a:p>
            <a:pPr lvl="2"/>
            <a:r>
              <a:rPr lang="en-US" altLang="en-US" dirty="0" smtClean="0"/>
              <a:t>Some may be seeking treatment for other conditions.</a:t>
            </a:r>
          </a:p>
          <a:p>
            <a:r>
              <a:rPr lang="en-US" altLang="en-US" dirty="0" smtClean="0"/>
              <a:t>Ask all clients if they feel safe</a:t>
            </a:r>
          </a:p>
          <a:p>
            <a:r>
              <a:rPr lang="en-US" altLang="en-US" dirty="0" smtClean="0"/>
              <a:t>Ask questions about safety (see Box 12.2)</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 xmlns:a16="http://schemas.microsoft.com/office/drawing/2014/main" id="{CC67DBD9-67FF-4BCE-A8DF-6155024D298E}"/>
              </a:ext>
            </a:extLst>
          </p:cNvPr>
          <p:cNvSpPr>
            <a:spLocks noGrp="1" noChangeArrowheads="1"/>
          </p:cNvSpPr>
          <p:nvPr>
            <p:ph type="title"/>
          </p:nvPr>
        </p:nvSpPr>
        <p:spPr/>
        <p:txBody>
          <a:bodyPr/>
          <a:lstStyle/>
          <a:p>
            <a:r>
              <a:rPr lang="en-US" altLang="en-US" dirty="0" smtClean="0"/>
              <a:t>Question #1</a:t>
            </a:r>
            <a:endParaRPr lang="en-US" altLang="en-US" dirty="0"/>
          </a:p>
        </p:txBody>
      </p:sp>
      <p:sp>
        <p:nvSpPr>
          <p:cNvPr id="13315" name="Rectangle 3">
            <a:extLst>
              <a:ext uri="{FF2B5EF4-FFF2-40B4-BE49-F238E27FC236}">
                <a16:creationId xmlns="" xmlns:a16="http://schemas.microsoft.com/office/drawing/2014/main" id="{90808E7F-6BE7-4D6F-825A-2DA5A307BAC5}"/>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The honeymoon period of violence often occurs before the first episode of violence.</a:t>
            </a:r>
            <a:endParaRPr lang="en-US" altLang="en-US" dirty="0"/>
          </a:p>
        </p:txBody>
      </p:sp>
    </p:spTree>
  </p:cSld>
  <p:clrMapOvr>
    <a:masterClrMapping/>
  </p:clrMapOvr>
</p:sld>
</file>

<file path=ppt/theme/theme1.xml><?xml version="1.0" encoding="utf-8"?>
<a:theme xmlns:a="http://schemas.openxmlformats.org/drawingml/2006/main" name="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LWW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LWW 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LWW 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LWW 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LWW 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LWW 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LWW 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LWW 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E3DC08E5B84D43B175C9FE208FC5A8" ma:contentTypeVersion="12" ma:contentTypeDescription="Create a new document." ma:contentTypeScope="" ma:versionID="bf2ccbbb28ce204f64761bb7953ec272">
  <xsd:schema xmlns:xsd="http://www.w3.org/2001/XMLSchema" xmlns:xs="http://www.w3.org/2001/XMLSchema" xmlns:p="http://schemas.microsoft.com/office/2006/metadata/properties" xmlns:ns3="a6485ab5-851e-47ff-93ce-feaefe8b5909" xmlns:ns4="d88a124b-e06d-4530-ac11-f5e396ad584f" targetNamespace="http://schemas.microsoft.com/office/2006/metadata/properties" ma:root="true" ma:fieldsID="11be8e743ecca255454a96452f43bbcd" ns3:_="" ns4:_="">
    <xsd:import namespace="a6485ab5-851e-47ff-93ce-feaefe8b5909"/>
    <xsd:import namespace="d88a124b-e06d-4530-ac11-f5e396ad584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485ab5-851e-47ff-93ce-feaefe8b59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a124b-e06d-4530-ac11-f5e396ad584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933F6F-AF6C-4674-B7B9-9E29FFD146BB}">
  <ds:schemaRefs>
    <ds:schemaRef ds:uri="http://schemas.microsoft.com/sharepoint/v3/contenttype/forms"/>
  </ds:schemaRefs>
</ds:datastoreItem>
</file>

<file path=customXml/itemProps2.xml><?xml version="1.0" encoding="utf-8"?>
<ds:datastoreItem xmlns:ds="http://schemas.openxmlformats.org/officeDocument/2006/customXml" ds:itemID="{61233D46-CF80-429D-95D3-1E0161F146A1}">
  <ds:schemaRefs>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a6485ab5-851e-47ff-93ce-feaefe8b5909"/>
    <ds:schemaRef ds:uri="d88a124b-e06d-4530-ac11-f5e396ad584f"/>
    <ds:schemaRef ds:uri="http://purl.org/dc/term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3CE20C6-9760-49A7-9C4C-83FCBD539C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485ab5-851e-47ff-93ce-feaefe8b5909"/>
    <ds:schemaRef ds:uri="d88a124b-e06d-4530-ac11-f5e396ad5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G:\Q299xx.LWW\LWW TEMPLATE.ppt</Template>
  <TotalTime>2425</TotalTime>
  <Words>1182</Words>
  <Application>Microsoft Office PowerPoint</Application>
  <PresentationFormat>On-screen Show (4:3)</PresentationFormat>
  <Paragraphs>170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LWW TEMPLATE</vt:lpstr>
      <vt:lpstr>Chapter 12   Abuse and Violence</vt:lpstr>
      <vt:lpstr>Clinical Picture of Abuse and Violence</vt:lpstr>
      <vt:lpstr>Characteristics of Violent Families</vt:lpstr>
      <vt:lpstr>Cultural Considerations</vt:lpstr>
      <vt:lpstr>Intimate Partner Violence #1</vt:lpstr>
      <vt:lpstr>Intimate Partner Violence #2</vt:lpstr>
      <vt:lpstr>Intimate Partner Violence #3</vt:lpstr>
      <vt:lpstr>Intimate Partner Violence #4</vt:lpstr>
      <vt:lpstr>Question #1</vt:lpstr>
      <vt:lpstr>Answer to Question #1</vt:lpstr>
      <vt:lpstr>Intimate Partner Violence #5</vt:lpstr>
      <vt:lpstr>Child Abuse #1</vt:lpstr>
      <vt:lpstr>Child Abuse #2</vt:lpstr>
      <vt:lpstr>Child Abuse #3</vt:lpstr>
      <vt:lpstr>Elder Abuse #1</vt:lpstr>
      <vt:lpstr>Elder Abuse #2</vt:lpstr>
      <vt:lpstr>Elder Abuse #3</vt:lpstr>
      <vt:lpstr>Question #2 </vt:lpstr>
      <vt:lpstr>Answer to Question #2</vt:lpstr>
      <vt:lpstr>Rape and Sexual Assault #1</vt:lpstr>
      <vt:lpstr>Rape and Sexual Assault #2</vt:lpstr>
      <vt:lpstr>Rape and Sexual Assault #3</vt:lpstr>
      <vt:lpstr>Rape and Sexual Assault #4</vt:lpstr>
      <vt:lpstr> Rape and Sexual Assault #5</vt:lpstr>
      <vt:lpstr>Community Violence</vt:lpstr>
      <vt:lpstr>Question #3</vt:lpstr>
      <vt:lpstr>Answer to Question #3</vt:lpstr>
      <vt:lpstr>Self-Awareness Issues</vt:lpstr>
    </vt:vector>
  </TitlesOfParts>
  <Company>Wolters Kluwer Health - Lippincott Williams &amp; Wilkins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Abuse and Violence</dc:title>
  <dc:creator>Dale Gray</dc:creator>
  <cp:lastModifiedBy> </cp:lastModifiedBy>
  <cp:revision>170</cp:revision>
  <cp:lastPrinted>2001-01-03T19:47:24Z</cp:lastPrinted>
  <dcterms:created xsi:type="dcterms:W3CDTF">2001-02-15T19:07:27Z</dcterms:created>
  <dcterms:modified xsi:type="dcterms:W3CDTF">2022-07-21T07:06:41Z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0x01010096E3DC08E5B84D43B175C9FE208FC5A8</vt:lpwstr>
  </property>
</Properties>
</file>