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5"/>
  </p:notesMasterIdLst>
  <p:handoutMasterIdLst>
    <p:handoutMasterId r:id="rId36"/>
  </p:handoutMasterIdLst>
  <p:sldIdLst>
    <p:sldId id="321" r:id="rId2"/>
    <p:sldId id="339" r:id="rId3"/>
    <p:sldId id="340" r:id="rId4"/>
    <p:sldId id="297" r:id="rId5"/>
    <p:sldId id="342" r:id="rId6"/>
    <p:sldId id="343" r:id="rId7"/>
    <p:sldId id="368" r:id="rId8"/>
    <p:sldId id="344" r:id="rId9"/>
    <p:sldId id="375" r:id="rId10"/>
    <p:sldId id="376" r:id="rId11"/>
    <p:sldId id="359" r:id="rId12"/>
    <p:sldId id="360" r:id="rId13"/>
    <p:sldId id="345" r:id="rId14"/>
    <p:sldId id="377" r:id="rId15"/>
    <p:sldId id="346" r:id="rId16"/>
    <p:sldId id="348" r:id="rId17"/>
    <p:sldId id="349" r:id="rId18"/>
    <p:sldId id="309" r:id="rId19"/>
    <p:sldId id="369" r:id="rId20"/>
    <p:sldId id="361" r:id="rId21"/>
    <p:sldId id="362" r:id="rId22"/>
    <p:sldId id="318" r:id="rId23"/>
    <p:sldId id="370" r:id="rId24"/>
    <p:sldId id="319" r:id="rId25"/>
    <p:sldId id="371" r:id="rId26"/>
    <p:sldId id="320" r:id="rId27"/>
    <p:sldId id="350" r:id="rId28"/>
    <p:sldId id="372" r:id="rId29"/>
    <p:sldId id="378" r:id="rId30"/>
    <p:sldId id="351" r:id="rId31"/>
    <p:sldId id="352" r:id="rId32"/>
    <p:sldId id="363" r:id="rId33"/>
    <p:sldId id="338" r:id="rId34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3CD"/>
    <a:srgbClr val="1974CF"/>
    <a:srgbClr val="1B7EE1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95252" autoAdjust="0"/>
  </p:normalViewPr>
  <p:slideViewPr>
    <p:cSldViewPr snapToGrid="0">
      <p:cViewPr varScale="1">
        <p:scale>
          <a:sx n="65" d="100"/>
          <a:sy n="65" d="100"/>
        </p:scale>
        <p:origin x="-1416" y="-108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E325B303-F3D9-4229-B2EC-74DBF8CDC2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B7E207E7-AB29-4371-B15B-2F0C14AC9C0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9046FB3F-6EAB-4264-B39E-A25FB04601A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FABCDA78-0199-4813-9FAA-C6FE35F774D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11B5E6C5-E512-475C-9FEA-DF6511E775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9362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344C3B25-3F1A-4A42-BAC6-FD72BCE311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293ADB11-1BC3-4EE3-A3CB-4B774EB634E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>
            <a:extLst>
              <a:ext uri="{FF2B5EF4-FFF2-40B4-BE49-F238E27FC236}">
                <a16:creationId xmlns="" xmlns:a16="http://schemas.microsoft.com/office/drawing/2014/main" id="{94533674-98E6-4B2A-B44E-E9EA68A414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FB258774-8996-4BAA-B5DA-611C697C1D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0D1B2E86-27B6-46E9-9527-03B08C0879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FF5A096-F1B2-4E28-BE6C-0A857BD8D7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03C03BDD-5C61-4B2F-AB54-8A0C0DFF963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9768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C03BDD-5C61-4B2F-AB54-8A0C0DFF963B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941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="" xmlns:a16="http://schemas.microsoft.com/office/drawing/2014/main" id="{BE5FA0A1-5F79-47F1-9A4D-A1FEF2FBBCC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="" xmlns:a16="http://schemas.microsoft.com/office/drawing/2014/main" id="{31492BC1-E23D-4400-82B9-92F18FB4A3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80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287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980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="" xmlns:a16="http://schemas.microsoft.com/office/drawing/2014/main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="" xmlns:a16="http://schemas.microsoft.com/office/drawing/2014/main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555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039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08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926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455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295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09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9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36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="" xmlns:a16="http://schemas.microsoft.com/office/drawing/2014/main" id="{63B81D25-FB3F-4EEB-9611-A9CEFC7879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39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="" xmlns:a16="http://schemas.microsoft.com/office/drawing/2014/main" id="{9E3478EB-77E5-4D10-9A72-634F3B7C0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12088" y="1677573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="" xmlns:a16="http://schemas.microsoft.com/office/drawing/2014/main" id="{C659CF82-2C51-4612-8A63-3DF42D88051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="" xmlns:a16="http://schemas.microsoft.com/office/drawing/2014/main" id="{7B311F5E-996F-4F38-ACC0-FC7B87683CD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="" xmlns:a16="http://schemas.microsoft.com/office/drawing/2014/main" id="{73F2CF75-25AB-4A88-AAE8-27666DAADE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="" xmlns:a16="http://schemas.microsoft.com/office/drawing/2014/main" id="{553F0A23-D591-41ED-BD84-4C09D62F2C6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DBE97FF6-70EB-4E35-A7BA-9D4C24F3702C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5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491" y="2992465"/>
            <a:ext cx="6692900" cy="1772793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Trauma and Stressor-Related Disorders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04D5E39F-DEB2-4AF1-91B0-E28AA3176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PTSD Considerations for the Adolescent #2</a:t>
            </a:r>
            <a:endParaRPr lang="en-US" altLang="en-US" dirty="0"/>
          </a:p>
        </p:txBody>
      </p:sp>
      <p:sp>
        <p:nvSpPr>
          <p:cNvPr id="14339" name="Content Placeholder 2">
            <a:extLst>
              <a:ext uri="{FF2B5EF4-FFF2-40B4-BE49-F238E27FC236}">
                <a16:creationId xmlns="" xmlns:a16="http://schemas.microsoft.com/office/drawing/2014/main" id="{6FFFBA72-EC65-4566-A21F-AB9FA49A1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Adolescents suffering from PTSD have increased risk for the following:</a:t>
            </a:r>
          </a:p>
          <a:p>
            <a:r>
              <a:rPr lang="en-US" altLang="en-US" dirty="0" smtClean="0"/>
              <a:t>Suicide</a:t>
            </a:r>
          </a:p>
          <a:p>
            <a:r>
              <a:rPr lang="en-US" altLang="en-US" dirty="0" smtClean="0"/>
              <a:t>Substance abuse</a:t>
            </a:r>
          </a:p>
          <a:p>
            <a:r>
              <a:rPr lang="en-US" altLang="en-US" dirty="0" smtClean="0"/>
              <a:t>Poor social support</a:t>
            </a:r>
          </a:p>
          <a:p>
            <a:r>
              <a:rPr lang="en-US" altLang="en-US" dirty="0" smtClean="0"/>
              <a:t>Academic problems</a:t>
            </a:r>
          </a:p>
          <a:p>
            <a:r>
              <a:rPr lang="en-US" altLang="en-US" dirty="0" smtClean="0"/>
              <a:t>Poor physical health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95E7B532-3177-4F01-B785-66D062816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609EBE7D-B31E-4B0E-8BC8-BDC006C15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Persons who witness a traumatic event are likely to develop PTSD.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336A8FBB-1313-4AEC-93C3-FAFDE0B81E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6E2F2107-1F14-4103-B231-9E45FBCE0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Not all people, nor even most people, who witness a traumatic event will develop  PTSD. Those most likely to develop PTSD are those who were directly involved in the event, not just merely witness to the event; those who experienced physical injury or loss of a loved one; those with a lack of social supports; or those with previous psychiatric history/repeated trauma.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41739A27-D510-4B92-8E7C-0346F230B6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9F7FD2C2-50F9-40A9-893E-BA53BEE9D1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PTSD is a universal phenomenon.</a:t>
            </a:r>
          </a:p>
          <a:p>
            <a:r>
              <a:rPr lang="en-US" altLang="en-US" dirty="0" smtClean="0"/>
              <a:t>Political oppression = alienation/lower levels of resilience and poorer long-term outcomes</a:t>
            </a:r>
          </a:p>
          <a:p>
            <a:r>
              <a:rPr lang="en-US" altLang="en-US" dirty="0" smtClean="0"/>
              <a:t>Stronger sense of self and cultural identity = less frequently diagnosed with PTSD, better long-term outcomes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E49CC596-114B-4A55-A543-C04D05BE6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PTSD Treatment Options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1C3ECFFD-84AD-4558-BEB6-6CBC2B9E1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Counseling and therapy (individual or group)</a:t>
            </a:r>
          </a:p>
          <a:p>
            <a:r>
              <a:rPr lang="en-US" altLang="en-US" dirty="0" smtClean="0"/>
              <a:t>Medications (especially targeting specific issues)</a:t>
            </a:r>
          </a:p>
          <a:p>
            <a:r>
              <a:rPr lang="en-US" altLang="en-US" dirty="0" smtClean="0"/>
              <a:t>Cognitive–behavioral therapy (CBT) and specialized therapy</a:t>
            </a:r>
          </a:p>
          <a:p>
            <a:r>
              <a:rPr lang="en-US" altLang="en-US" dirty="0" smtClean="0"/>
              <a:t>Exposure therapy</a:t>
            </a:r>
          </a:p>
          <a:p>
            <a:r>
              <a:rPr lang="en-US" altLang="en-US" dirty="0" smtClean="0"/>
              <a:t>Relaxation techniques</a:t>
            </a:r>
          </a:p>
          <a:p>
            <a:r>
              <a:rPr lang="en-US" altLang="en-US" dirty="0" smtClean="0"/>
              <a:t>Adaptive disclosure</a:t>
            </a:r>
          </a:p>
          <a:p>
            <a:r>
              <a:rPr lang="en-US" altLang="en-US" dirty="0" smtClean="0"/>
              <a:t>Cognitive processing therapy</a:t>
            </a:r>
          </a:p>
          <a:p>
            <a:r>
              <a:rPr lang="en-US" altLang="en-US" dirty="0" smtClean="0"/>
              <a:t>Community-based care</a:t>
            </a:r>
          </a:p>
          <a:p>
            <a:r>
              <a:rPr lang="en-US" altLang="en-US" dirty="0" smtClean="0"/>
              <a:t>Mental health promotion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0A5BC014-3C5C-41CF-9E9D-5F72C6AC3F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Dissociative Disorders #1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="" xmlns:a16="http://schemas.microsoft.com/office/drawing/2014/main" id="{A0F59E0B-9F38-491C-B0A4-B14D54C3D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Subconscious defense mechanism used to prevent recognition of a horrific or traumatic event</a:t>
            </a:r>
          </a:p>
          <a:p>
            <a:r>
              <a:rPr lang="en-US" altLang="en-US" dirty="0" smtClean="0"/>
              <a:t>Can occur during and after event</a:t>
            </a:r>
          </a:p>
          <a:p>
            <a:r>
              <a:rPr lang="en-US" altLang="en-US" dirty="0" smtClean="0"/>
              <a:t>Becomes easier with repeated use</a:t>
            </a:r>
          </a:p>
          <a:p>
            <a:r>
              <a:rPr lang="en-US" altLang="en-US" dirty="0" smtClean="0"/>
              <a:t>Essential feature: disruption in usually integrated functions of consciousness, memory, identity, environmental perception</a:t>
            </a:r>
          </a:p>
          <a:p>
            <a:r>
              <a:rPr lang="en-US" altLang="en-US" dirty="0" smtClean="0"/>
              <a:t>Onset can be sudden or gradual.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CD41FB25-46CB-4AA6-8E49-FF3DF9AE0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Dissociative Disorders #2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A5C737E7-37D3-4E2B-8AF6-ED0987DD5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Dissociation interferes with</a:t>
            </a:r>
          </a:p>
          <a:p>
            <a:pPr lvl="1"/>
            <a:r>
              <a:rPr lang="en-US" altLang="en-US" dirty="0" smtClean="0"/>
              <a:t>Relationships</a:t>
            </a:r>
          </a:p>
          <a:p>
            <a:pPr lvl="1"/>
            <a:r>
              <a:rPr lang="en-US" altLang="en-US" dirty="0" smtClean="0"/>
              <a:t>Ability to function (activities of daily living)</a:t>
            </a:r>
          </a:p>
          <a:p>
            <a:pPr lvl="1"/>
            <a:r>
              <a:rPr lang="en-US" altLang="en-US" dirty="0" smtClean="0"/>
              <a:t>Ability to cope</a:t>
            </a:r>
          </a:p>
          <a:p>
            <a:r>
              <a:rPr lang="en-US" altLang="en-US" dirty="0" smtClean="0">
                <a:sym typeface="Wingdings" panose="05000000000000000000" pitchFamily="2" charset="2"/>
              </a:rPr>
              <a:t>Dissociative symptoms are seen in clients with PTSD.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D3A9621D-A273-4868-B103-231384EDD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Types of Dissociative Disorders 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32ADB116-57A6-4BFC-8808-E03BEC1F2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Three main types of dissociative disorders:</a:t>
            </a:r>
          </a:p>
          <a:p>
            <a:pPr marL="457200" lvl="1" indent="0">
              <a:buNone/>
            </a:pPr>
            <a:r>
              <a:rPr lang="en-US" altLang="en-US" dirty="0" smtClean="0"/>
              <a:t>1. Dissociative amnesia</a:t>
            </a:r>
          </a:p>
          <a:p>
            <a:pPr marL="457200" lvl="1" indent="0">
              <a:buNone/>
            </a:pPr>
            <a:r>
              <a:rPr lang="en-US" altLang="en-US" dirty="0" smtClean="0"/>
              <a:t>2. Dissociative identity disorder (formerly multiple personality disorder)</a:t>
            </a:r>
          </a:p>
          <a:p>
            <a:pPr marL="457200" lvl="1" indent="0">
              <a:buNone/>
            </a:pPr>
            <a:r>
              <a:rPr lang="en-US" altLang="en-US" dirty="0" smtClean="0"/>
              <a:t>3. Depersonalization/derealization disorder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639FD696-E801-42B5-973B-E3E11D47F7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Dissociative Disorder Treatment Options #1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="" xmlns:a16="http://schemas.microsoft.com/office/drawing/2014/main" id="{4D985135-B974-4693-8619-E557ED13A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Individual therapy</a:t>
            </a:r>
          </a:p>
          <a:p>
            <a:r>
              <a:rPr lang="en-US" altLang="en-US" dirty="0" smtClean="0"/>
              <a:t>Group therapy</a:t>
            </a:r>
          </a:p>
          <a:p>
            <a:pPr lvl="1"/>
            <a:r>
              <a:rPr lang="en-US" altLang="en-US" dirty="0" smtClean="0"/>
              <a:t>Focus in therapy is on reassociation</a:t>
            </a:r>
          </a:p>
          <a:p>
            <a:r>
              <a:rPr lang="en-US" altLang="en-US" dirty="0" smtClean="0"/>
              <a:t>Medications (for anxiety or depression or both)</a:t>
            </a: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7AF7CD5F-6F5D-49AA-942D-15DAD0A2FF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Dissociative Disorder Treatment Options #2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36DF0F59-5DF0-4D4A-B5D2-ED0B4BC24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Goals of treatment</a:t>
            </a:r>
          </a:p>
          <a:p>
            <a:pPr lvl="1"/>
            <a:r>
              <a:rPr lang="en-US" altLang="en-US" dirty="0" smtClean="0"/>
              <a:t>Improve quality of life</a:t>
            </a:r>
          </a:p>
          <a:p>
            <a:pPr lvl="1"/>
            <a:r>
              <a:rPr lang="en-US" altLang="en-US" dirty="0" smtClean="0"/>
              <a:t>Improve functional abilities</a:t>
            </a:r>
          </a:p>
          <a:p>
            <a:pPr lvl="1"/>
            <a:r>
              <a:rPr lang="en-US" altLang="en-US" dirty="0" smtClean="0"/>
              <a:t>Reduce symptoms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19A07BE-AB67-4F94-BAC2-2890F0C46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Many People Experience Traumatic Events or Stressors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D4F40D3-7443-4289-AF45-4C6D66324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Characteristics include the following:</a:t>
            </a:r>
          </a:p>
          <a:p>
            <a:pPr lvl="1"/>
            <a:r>
              <a:rPr lang="en-US" altLang="en-US" dirty="0" smtClean="0"/>
              <a:t>Experiences that are extraordinary in intensity or severity</a:t>
            </a:r>
          </a:p>
          <a:p>
            <a:pPr lvl="1"/>
            <a:r>
              <a:rPr lang="en-US" altLang="en-US" dirty="0" smtClean="0"/>
              <a:t>Stressors well beyond the stress of daily life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1D3131D4-A68C-4956-ACBA-A3BC3018B1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	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="" xmlns:a16="http://schemas.microsoft.com/office/drawing/2014/main" id="{A80D272A-10F8-44F7-8859-6700579B93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person is most likely to experience a dissociative disorder?</a:t>
            </a:r>
          </a:p>
          <a:p>
            <a:pPr marL="457200" lvl="1" indent="0">
              <a:buNone/>
            </a:pPr>
            <a:r>
              <a:rPr lang="en-US" altLang="en-US" dirty="0" smtClean="0"/>
              <a:t>A. A survivor of a car accident</a:t>
            </a:r>
          </a:p>
          <a:p>
            <a:pPr marL="457200" lvl="1" indent="0">
              <a:buNone/>
            </a:pPr>
            <a:r>
              <a:rPr lang="en-US" altLang="en-US" dirty="0" smtClean="0"/>
              <a:t>B. A survivor of childhood sexual abuse</a:t>
            </a:r>
          </a:p>
          <a:p>
            <a:pPr marL="457200" lvl="1" indent="0">
              <a:buNone/>
            </a:pPr>
            <a:r>
              <a:rPr lang="en-US" altLang="en-US" dirty="0" smtClean="0"/>
              <a:t>C. A survivor of a natural disaster</a:t>
            </a:r>
          </a:p>
          <a:p>
            <a:pPr marL="457200" lvl="1" indent="0">
              <a:buNone/>
            </a:pPr>
            <a:r>
              <a:rPr lang="en-US" altLang="en-US" dirty="0" smtClean="0"/>
              <a:t>D. A client with a sudden, severe illness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9C20C9FB-4F74-4F74-B422-E8BA429BAA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CDF292FA-C11B-42F0-A1A6-5552B92A7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B. A survivor of childhood sexual abuse</a:t>
            </a:r>
          </a:p>
          <a:p>
            <a:r>
              <a:rPr lang="en-US" altLang="en-US" dirty="0" smtClean="0"/>
              <a:t>Rationale: Dissociative disorders are most prevalent among persons with a history of childhood physical and/or sexual abuse. Dissociative disorders are relatively rare in the general population.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0FDA8863-6235-482F-831D-2C48A2BBC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Trauma and Stressor-Related Assessment #1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="" xmlns:a16="http://schemas.microsoft.com/office/drawing/2014/main" id="{773E0365-AC89-4CD1-8FBD-D719466EB2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Not necessary or desirable for client to detail specific events of abuse or trauma</a:t>
            </a:r>
          </a:p>
          <a:p>
            <a:r>
              <a:rPr lang="en-US" altLang="en-US" dirty="0" smtClean="0"/>
              <a:t>General appearance and motor behavior</a:t>
            </a:r>
          </a:p>
          <a:p>
            <a:pPr lvl="1"/>
            <a:r>
              <a:rPr lang="en-US" altLang="en-US" dirty="0" smtClean="0"/>
              <a:t>Client often appears hyperalert.</a:t>
            </a:r>
          </a:p>
          <a:p>
            <a:pPr lvl="1"/>
            <a:r>
              <a:rPr lang="en-US" altLang="en-US" dirty="0" smtClean="0"/>
              <a:t>Client may have discomfort with physical closeness.</a:t>
            </a:r>
          </a:p>
          <a:p>
            <a:pPr lvl="1"/>
            <a:r>
              <a:rPr lang="en-US" altLang="en-US" dirty="0" smtClean="0"/>
              <a:t>Client may appear anxious or agitated.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="" xmlns:a16="http://schemas.microsoft.com/office/drawing/2014/main" id="{E8E9C1FB-D9CF-47D5-9276-BA2AED374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Trauma and Stressor-Related Assessment #2</a:t>
            </a:r>
            <a:endParaRPr lang="en-US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="" xmlns:a16="http://schemas.microsoft.com/office/drawing/2014/main" id="{ABBA6C4A-6577-48C7-BA57-10098C15D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Mood and affect</a:t>
            </a:r>
          </a:p>
          <a:p>
            <a:pPr lvl="1"/>
            <a:r>
              <a:rPr lang="en-US" altLang="en-US" dirty="0" smtClean="0"/>
              <a:t>Can range from passive to angry, frightened, agitated, hostile</a:t>
            </a:r>
          </a:p>
          <a:p>
            <a:r>
              <a:rPr lang="en-US" altLang="en-US" dirty="0" smtClean="0"/>
              <a:t>Thought process/content</a:t>
            </a:r>
          </a:p>
          <a:p>
            <a:pPr lvl="1"/>
            <a:r>
              <a:rPr lang="en-US" altLang="en-US" dirty="0" smtClean="0"/>
              <a:t>Experience nightmares, flashbacks, intrusive thoughts, hallucinations, self-destructive thoughts, fantasies</a:t>
            </a:r>
          </a:p>
          <a:p>
            <a:r>
              <a:rPr lang="en-US" altLang="en-US" dirty="0" smtClean="0"/>
              <a:t>Sensorium and intellectual processes</a:t>
            </a:r>
          </a:p>
          <a:p>
            <a:pPr lvl="1"/>
            <a:r>
              <a:rPr lang="en-US" altLang="en-US" dirty="0" smtClean="0"/>
              <a:t>Oriented to reality except during flashback</a:t>
            </a:r>
          </a:p>
          <a:p>
            <a:pPr lvl="1"/>
            <a:r>
              <a:rPr lang="en-US" altLang="en-US" dirty="0" smtClean="0"/>
              <a:t>Memory gaps</a:t>
            </a:r>
          </a:p>
          <a:p>
            <a:pPr lvl="1"/>
            <a:r>
              <a:rPr lang="en-US" altLang="en-US" dirty="0" smtClean="0"/>
              <a:t>Intrusive thoughts/ideas of self-harm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A9A230CC-852D-4223-A0DA-37B99FA18D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Trauma and Stressor-Related Assessment #3</a:t>
            </a:r>
            <a:endParaRPr lang="en-US" alt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="" xmlns:a16="http://schemas.microsoft.com/office/drawing/2014/main" id="{FB5AAF4B-3E4F-4519-A702-97511D2699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Judgment and insight</a:t>
            </a:r>
          </a:p>
          <a:p>
            <a:pPr lvl="1"/>
            <a:r>
              <a:rPr lang="en-US" altLang="en-US" dirty="0" smtClean="0"/>
              <a:t>May report little idea of relationship between trauma and symptoms</a:t>
            </a:r>
          </a:p>
          <a:p>
            <a:pPr lvl="1"/>
            <a:r>
              <a:rPr lang="en-US" altLang="en-US" dirty="0" smtClean="0"/>
              <a:t>Others may be quite knowledgeable.</a:t>
            </a:r>
          </a:p>
          <a:p>
            <a:pPr lvl="1"/>
            <a:r>
              <a:rPr lang="en-US" altLang="en-US" dirty="0" smtClean="0"/>
              <a:t>Decision-making ability may be impaired.</a:t>
            </a:r>
          </a:p>
          <a:p>
            <a:r>
              <a:rPr lang="en-US" altLang="en-US" dirty="0" smtClean="0"/>
              <a:t>Self-concept</a:t>
            </a:r>
          </a:p>
          <a:p>
            <a:pPr lvl="1"/>
            <a:r>
              <a:rPr lang="en-US" altLang="en-US" dirty="0" smtClean="0"/>
              <a:t>Low self-esteem</a:t>
            </a:r>
          </a:p>
          <a:p>
            <a:pPr lvl="1"/>
            <a:r>
              <a:rPr lang="en-US" altLang="en-US" dirty="0" smtClean="0"/>
              <a:t>See self as worthless</a:t>
            </a:r>
          </a:p>
          <a:p>
            <a:r>
              <a:rPr lang="en-US" altLang="en-US" dirty="0" smtClean="0"/>
              <a:t>Roles and relationships</a:t>
            </a:r>
          </a:p>
          <a:p>
            <a:pPr lvl="1"/>
            <a:r>
              <a:rPr lang="en-US" altLang="en-US" dirty="0" smtClean="0"/>
              <a:t>Problems with authority</a:t>
            </a:r>
          </a:p>
          <a:p>
            <a:pPr lvl="1"/>
            <a:r>
              <a:rPr lang="en-US" altLang="en-US" dirty="0" smtClean="0"/>
              <a:t>Close relationships difficult or impossible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F1F04B73-365B-4636-BA06-9076835F5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Trauma and Stressor-Related Assessment #4</a:t>
            </a:r>
            <a:endParaRPr lang="en-US" alt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1B7BCDFA-05BC-43B9-9408-A06757B94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Physiological concerns</a:t>
            </a:r>
          </a:p>
          <a:p>
            <a:pPr lvl="1"/>
            <a:r>
              <a:rPr lang="en-US" altLang="en-US" dirty="0" smtClean="0"/>
              <a:t>Difficulty sleeping</a:t>
            </a:r>
          </a:p>
          <a:p>
            <a:pPr lvl="1"/>
            <a:r>
              <a:rPr lang="en-US" altLang="en-US" dirty="0" smtClean="0"/>
              <a:t>Change in appetite</a:t>
            </a:r>
          </a:p>
          <a:p>
            <a:pPr lvl="1"/>
            <a:r>
              <a:rPr lang="en-US" altLang="en-US" dirty="0" smtClean="0"/>
              <a:t>Alcohol and drug use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="" xmlns:a16="http://schemas.microsoft.com/office/drawing/2014/main" id="{0C661EAF-7A2C-4022-AA31-27A8B994A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Priorities: Common Problems #1</a:t>
            </a:r>
            <a:endParaRPr lang="en-US" altLang="en-US" dirty="0"/>
          </a:p>
        </p:txBody>
      </p:sp>
      <p:sp>
        <p:nvSpPr>
          <p:cNvPr id="31747" name="Rectangle 2">
            <a:extLst>
              <a:ext uri="{FF2B5EF4-FFF2-40B4-BE49-F238E27FC236}">
                <a16:creationId xmlns="" xmlns:a16="http://schemas.microsoft.com/office/drawing/2014/main" id="{AA8BC4C3-9A4A-4C9E-B4A9-FED39AB4C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Risk of suicide/self-mutilation</a:t>
            </a:r>
          </a:p>
          <a:p>
            <a:r>
              <a:rPr lang="en-US" altLang="en-US" dirty="0" smtClean="0"/>
              <a:t>Ineffective coping</a:t>
            </a:r>
          </a:p>
          <a:p>
            <a:r>
              <a:rPr lang="en-US" altLang="en-US" dirty="0" smtClean="0"/>
              <a:t>Overwhelming stress and emotions</a:t>
            </a:r>
          </a:p>
          <a:p>
            <a:r>
              <a:rPr lang="en-US" altLang="en-US" dirty="0" smtClean="0"/>
              <a:t>Difficulty managing emotions</a:t>
            </a:r>
          </a:p>
          <a:p>
            <a:r>
              <a:rPr lang="en-US" altLang="en-US" dirty="0" smtClean="0"/>
              <a:t>Chronic low self-esteem</a:t>
            </a:r>
          </a:p>
          <a:p>
            <a:r>
              <a:rPr lang="en-US" altLang="en-US" dirty="0" smtClean="0"/>
              <a:t>Helpless, hopeless feelings</a:t>
            </a: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FC57F9C9-BA5D-4A6D-9FBF-E030ED06B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Priorities: Common Problems #2</a:t>
            </a:r>
            <a:endParaRPr lang="en-US" altLang="en-US" dirty="0"/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97F3DAAA-A985-49DA-9F5D-E46B40611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Long-term problems:</a:t>
            </a:r>
          </a:p>
          <a:p>
            <a:pPr lvl="1"/>
            <a:r>
              <a:rPr lang="en-US" altLang="en-US" dirty="0" smtClean="0"/>
              <a:t>Disturbed sleep pattern</a:t>
            </a:r>
          </a:p>
          <a:p>
            <a:pPr lvl="1"/>
            <a:r>
              <a:rPr lang="en-US" altLang="en-US" dirty="0" smtClean="0"/>
              <a:t>Sexual dysfunction</a:t>
            </a:r>
          </a:p>
          <a:p>
            <a:pPr lvl="1"/>
            <a:r>
              <a:rPr lang="en-US" altLang="en-US" dirty="0" smtClean="0"/>
              <a:t>Social isolation</a:t>
            </a:r>
          </a:p>
          <a:p>
            <a:pPr lvl="1"/>
            <a:r>
              <a:rPr lang="en-US" altLang="en-US" dirty="0" smtClean="0"/>
              <a:t>Not eating or overeating</a:t>
            </a: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C91ECC4A-AB22-4ABB-90E6-DD36C4034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Outcomes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8FF65345-FDCD-4DDA-8DB1-F96CFB9EE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Physical safety</a:t>
            </a:r>
          </a:p>
          <a:p>
            <a:r>
              <a:rPr lang="en-US" altLang="en-US" dirty="0" smtClean="0"/>
              <a:t>Ability to distinguish self-harm ideas from actions</a:t>
            </a:r>
          </a:p>
          <a:p>
            <a:r>
              <a:rPr lang="en-US" altLang="en-US" dirty="0" smtClean="0"/>
              <a:t>Demonstration of healthy, effective stress management</a:t>
            </a:r>
          </a:p>
          <a:p>
            <a:r>
              <a:rPr lang="en-US" altLang="en-US" dirty="0" smtClean="0"/>
              <a:t>Nondestructive expression of emotions</a:t>
            </a:r>
          </a:p>
          <a:p>
            <a:r>
              <a:rPr lang="en-US" altLang="en-US" dirty="0" smtClean="0"/>
              <a:t>Social support system</a:t>
            </a:r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C91ECC4A-AB22-4ABB-90E6-DD36C4034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8FF65345-FDCD-4DDA-8DB1-F96CFB9EE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Discuss self-harm thoughts</a:t>
            </a:r>
          </a:p>
          <a:p>
            <a:r>
              <a:rPr lang="en-US" altLang="en-US" dirty="0" smtClean="0"/>
              <a:t>Help develop a plan for going to a safe place</a:t>
            </a:r>
          </a:p>
          <a:p>
            <a:r>
              <a:rPr lang="en-US" altLang="en-US" dirty="0" smtClean="0"/>
              <a:t>Use grounding techniques</a:t>
            </a:r>
          </a:p>
          <a:p>
            <a:r>
              <a:rPr lang="en-US" altLang="en-US" dirty="0" smtClean="0"/>
              <a:t>Validate client’s fears but increase contact with reality</a:t>
            </a:r>
          </a:p>
          <a:p>
            <a:r>
              <a:rPr lang="en-US" altLang="en-US" dirty="0" smtClean="0"/>
              <a:t>Use supportive touch</a:t>
            </a:r>
          </a:p>
          <a:p>
            <a:r>
              <a:rPr lang="en-US" altLang="en-US" dirty="0" smtClean="0"/>
              <a:t>Teach deep breathing and relaxation techniques</a:t>
            </a:r>
          </a:p>
          <a:p>
            <a:r>
              <a:rPr lang="en-US" altLang="en-US" dirty="0" smtClean="0"/>
              <a:t>Use distraction techniques</a:t>
            </a:r>
          </a:p>
          <a:p>
            <a:r>
              <a:rPr lang="en-US" altLang="en-US" dirty="0" smtClean="0"/>
              <a:t>Refer to client as “survivor” rather than “victim”</a:t>
            </a:r>
          </a:p>
          <a:p>
            <a:r>
              <a:rPr lang="en-US" altLang="en-US" dirty="0" smtClean="0"/>
              <a:t>Establish social support system in community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250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4898502B-B0E2-473A-BF28-577DE85DF6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Examples of Trauma or Stress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3DE0F610-EA0F-403E-828A-65EC10428A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Individual trauma/stressors:</a:t>
            </a:r>
          </a:p>
          <a:p>
            <a:pPr lvl="1"/>
            <a:r>
              <a:rPr lang="en-US" altLang="en-US" dirty="0" smtClean="0"/>
              <a:t>Abuse</a:t>
            </a:r>
          </a:p>
          <a:p>
            <a:pPr lvl="1"/>
            <a:r>
              <a:rPr lang="en-US" altLang="en-US" dirty="0" smtClean="0"/>
              <a:t>Illness</a:t>
            </a:r>
            <a:br>
              <a:rPr lang="en-US" altLang="en-US" dirty="0" smtClean="0"/>
            </a:br>
            <a:endParaRPr lang="en-US" altLang="en-US" dirty="0" smtClean="0"/>
          </a:p>
          <a:p>
            <a:r>
              <a:rPr lang="en-US" altLang="en-US" dirty="0" smtClean="0"/>
              <a:t>Group trauma/stress:</a:t>
            </a:r>
          </a:p>
          <a:p>
            <a:pPr lvl="1"/>
            <a:r>
              <a:rPr lang="en-US" altLang="en-US" dirty="0" smtClean="0"/>
              <a:t>War</a:t>
            </a:r>
          </a:p>
          <a:p>
            <a:pPr lvl="1"/>
            <a:r>
              <a:rPr lang="en-US" altLang="en-US" dirty="0" smtClean="0"/>
              <a:t>Terrorist attack</a:t>
            </a:r>
          </a:p>
          <a:p>
            <a:pPr lvl="1"/>
            <a:r>
              <a:rPr lang="en-US" altLang="en-US" dirty="0" smtClean="0"/>
              <a:t>Natural disaster</a:t>
            </a:r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6E1AA203-4E7E-40A4-855A-775488E0CE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2EA38CBC-812D-476A-8F9D-ABEE6AD6C1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It may require years for clients who experienced trauma to achieve their outcomes.</a:t>
            </a:r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="" xmlns:a16="http://schemas.microsoft.com/office/drawing/2014/main" id="{81EF6439-471F-48E9-92AF-E217D241D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35843" name="Rectangle 3">
            <a:extLst>
              <a:ext uri="{FF2B5EF4-FFF2-40B4-BE49-F238E27FC236}">
                <a16:creationId xmlns="" xmlns:a16="http://schemas.microsoft.com/office/drawing/2014/main" id="{2BEDE138-3DDC-4CA2-86CB-A4CB70DC4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Clients with trauma or stress-related disorders make gradual progress in their treatment. The effects of trauma and abuse can be far reaching and can last a lifetime.</a:t>
            </a: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="" xmlns:a16="http://schemas.microsoft.com/office/drawing/2014/main" id="{1470864C-4948-4503-B0B6-F7D525513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Grounding Techniques</a:t>
            </a:r>
            <a:endParaRPr lang="en-US" altLang="en-US" dirty="0"/>
          </a:p>
        </p:txBody>
      </p:sp>
      <p:sp>
        <p:nvSpPr>
          <p:cNvPr id="36867" name="Rectangle 3">
            <a:extLst>
              <a:ext uri="{FF2B5EF4-FFF2-40B4-BE49-F238E27FC236}">
                <a16:creationId xmlns="" xmlns:a16="http://schemas.microsoft.com/office/drawing/2014/main" id="{42DF7A0C-A186-4F1E-ACCE-80ED86CE60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Are helpful with dissociation or flashback</a:t>
            </a:r>
          </a:p>
          <a:p>
            <a:r>
              <a:rPr lang="en-US" altLang="en-US" dirty="0" smtClean="0"/>
              <a:t>Remind the person that they are:</a:t>
            </a:r>
          </a:p>
          <a:p>
            <a:pPr lvl="1"/>
            <a:r>
              <a:rPr lang="en-US" altLang="en-US" dirty="0" smtClean="0"/>
              <a:t>In the present</a:t>
            </a:r>
          </a:p>
          <a:p>
            <a:pPr lvl="1"/>
            <a:r>
              <a:rPr lang="en-US" altLang="en-US" dirty="0" smtClean="0"/>
              <a:t>An adult</a:t>
            </a:r>
          </a:p>
          <a:p>
            <a:pPr lvl="1"/>
            <a:r>
              <a:rPr lang="en-US" altLang="en-US" dirty="0" smtClean="0"/>
              <a:t>Safe</a:t>
            </a:r>
          </a:p>
          <a:p>
            <a:r>
              <a:rPr lang="en-US" altLang="en-US" dirty="0" smtClean="0"/>
              <a:t>Increase contact with reality</a:t>
            </a:r>
          </a:p>
          <a:p>
            <a:r>
              <a:rPr lang="en-US" altLang="en-US" dirty="0" smtClean="0"/>
              <a:t>Diminish the dissociative experience by focusing on current experiences</a:t>
            </a:r>
          </a:p>
          <a:p>
            <a:r>
              <a:rPr lang="en-US" altLang="en-US" dirty="0" smtClean="0"/>
              <a:t>Focus the client in the present</a:t>
            </a:r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="" xmlns:a16="http://schemas.microsoft.com/office/drawing/2014/main" id="{6651F3AB-6C4C-4DF8-8D52-3C0B3F86AF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37891" name="Rectangle 3">
            <a:extLst>
              <a:ext uri="{FF2B5EF4-FFF2-40B4-BE49-F238E27FC236}">
                <a16:creationId xmlns="" xmlns:a16="http://schemas.microsoft.com/office/drawing/2014/main" id="{80D9DDBB-ECBD-4380-B70F-FD53D737F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Deal with own personal feelings about traumatic events, abuse, and natural disasters.</a:t>
            </a:r>
          </a:p>
          <a:p>
            <a:r>
              <a:rPr lang="en-US" altLang="en-US" dirty="0" smtClean="0"/>
              <a:t>Convey empathy.</a:t>
            </a:r>
          </a:p>
          <a:p>
            <a:r>
              <a:rPr lang="en-US" altLang="en-US" dirty="0" smtClean="0"/>
              <a:t>Remain nonjudgmental.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79BD9B14-DABB-4A45-B5BC-4917B5A05C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Characteristics of Stress/Trauma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48EA5718-E715-480A-89E1-2D162F26F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All persons may experience anxiety, insomnia, difficulty coping, grief, etc.</a:t>
            </a:r>
          </a:p>
          <a:p>
            <a:pPr lvl="1"/>
            <a:r>
              <a:rPr lang="en-US" altLang="en-US" dirty="0" smtClean="0"/>
              <a:t>Most work through experience and return to usual levels of coping.</a:t>
            </a:r>
          </a:p>
          <a:p>
            <a:r>
              <a:rPr lang="en-US" altLang="en-US" dirty="0" smtClean="0"/>
              <a:t>Some individuals have problems coping, managing stress and emotions, or resuming daily activities.</a:t>
            </a:r>
          </a:p>
          <a:p>
            <a:pPr lvl="1"/>
            <a:r>
              <a:rPr lang="en-US" altLang="en-US" dirty="0" smtClean="0"/>
              <a:t>May develop disorders</a:t>
            </a:r>
          </a:p>
          <a:p>
            <a:pPr lvl="2"/>
            <a:r>
              <a:rPr lang="en-US" altLang="en-US" dirty="0" smtClean="0"/>
              <a:t>Adjustment disorder </a:t>
            </a:r>
          </a:p>
          <a:p>
            <a:pPr lvl="2"/>
            <a:r>
              <a:rPr lang="en-US" altLang="en-US" dirty="0" smtClean="0"/>
              <a:t>Acute stress disorder</a:t>
            </a:r>
          </a:p>
          <a:p>
            <a:pPr lvl="2"/>
            <a:r>
              <a:rPr lang="en-US" altLang="en-US" dirty="0" smtClean="0"/>
              <a:t>Posttraumatic stress disorder</a:t>
            </a:r>
          </a:p>
          <a:p>
            <a:pPr lvl="2"/>
            <a:r>
              <a:rPr lang="en-US" altLang="en-US" dirty="0" smtClean="0"/>
              <a:t>Dissociative disorder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938165B8-7D2F-421D-AE07-FB7AB1B45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Posttraumatic Stress Disorder (PTSD)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30F77190-E20F-4D6C-8C38-64EA9A881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Disturbing pattern of behavior demonstrated by someone who has experienced, witnessed, or been confronted with traumatic event</a:t>
            </a:r>
          </a:p>
          <a:p>
            <a:r>
              <a:rPr lang="en-US" altLang="en-US" dirty="0" smtClean="0"/>
              <a:t>Event posed actual or threatened death or serious injury</a:t>
            </a:r>
          </a:p>
          <a:p>
            <a:r>
              <a:rPr lang="en-US" altLang="en-US" dirty="0" smtClean="0"/>
              <a:t>Responses</a:t>
            </a:r>
          </a:p>
          <a:p>
            <a:pPr lvl="1"/>
            <a:r>
              <a:rPr lang="en-US" altLang="en-US" dirty="0" smtClean="0"/>
              <a:t>Intense fear</a:t>
            </a:r>
          </a:p>
          <a:p>
            <a:pPr lvl="1"/>
            <a:r>
              <a:rPr lang="en-US" altLang="en-US" dirty="0" smtClean="0"/>
              <a:t>Helplessness</a:t>
            </a:r>
          </a:p>
          <a:p>
            <a:pPr lvl="1"/>
            <a:r>
              <a:rPr lang="en-US" altLang="en-US" dirty="0" smtClean="0"/>
              <a:t>Terror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67511D9D-3B17-478F-B0BB-66D784AA0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Subcategories of Symptoms of PTSD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844C0E76-AD47-410A-9D85-9D4EBE3D0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Reexperiencing the trauma</a:t>
            </a:r>
          </a:p>
          <a:p>
            <a:pPr lvl="1"/>
            <a:r>
              <a:rPr lang="en-US" altLang="en-US" dirty="0" smtClean="0"/>
              <a:t>Dreams</a:t>
            </a:r>
          </a:p>
          <a:p>
            <a:pPr lvl="1"/>
            <a:r>
              <a:rPr lang="en-US" altLang="en-US" dirty="0" smtClean="0"/>
              <a:t>Intrusive, recurrent thoughts</a:t>
            </a:r>
          </a:p>
          <a:p>
            <a:r>
              <a:rPr lang="en-US" altLang="en-US" dirty="0" smtClean="0"/>
              <a:t>Avoidance</a:t>
            </a:r>
          </a:p>
          <a:p>
            <a:r>
              <a:rPr lang="en-US" altLang="en-US" dirty="0" smtClean="0"/>
              <a:t>Negative cognition/thoughts</a:t>
            </a:r>
          </a:p>
          <a:p>
            <a:r>
              <a:rPr lang="en-US" altLang="en-US" dirty="0" smtClean="0"/>
              <a:t>Being on guard/hyperarousal</a:t>
            </a:r>
          </a:p>
          <a:p>
            <a:r>
              <a:rPr lang="en-US" altLang="en-US" dirty="0" smtClean="0"/>
              <a:t>See Box 13.2 for PTSD checklist.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0D4DB619-0DCB-45A8-8E32-B0554C1A3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Related Disorders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C09234E7-CE66-457F-8C0B-266FEF3F4E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Adjustment disorder</a:t>
            </a:r>
          </a:p>
          <a:p>
            <a:pPr lvl="1"/>
            <a:r>
              <a:rPr lang="en-US" altLang="en-US" sz="2000" dirty="0" smtClean="0"/>
              <a:t>Reaction to stressful event that causes problems for individual</a:t>
            </a:r>
          </a:p>
          <a:p>
            <a:pPr lvl="1"/>
            <a:r>
              <a:rPr lang="en-US" altLang="en-US" sz="2000" dirty="0" smtClean="0"/>
              <a:t>Symptoms developing within a month, lasting no more than 6 months</a:t>
            </a:r>
          </a:p>
          <a:p>
            <a:r>
              <a:rPr lang="en-US" altLang="en-US" sz="2000" dirty="0" smtClean="0"/>
              <a:t>Acute stress disorder</a:t>
            </a:r>
          </a:p>
          <a:p>
            <a:pPr lvl="1"/>
            <a:r>
              <a:rPr lang="en-US" altLang="en-US" sz="2000" dirty="0" smtClean="0"/>
              <a:t>Reexperiencing, avoidance, hyperarousal</a:t>
            </a:r>
          </a:p>
          <a:p>
            <a:pPr lvl="1"/>
            <a:r>
              <a:rPr lang="en-US" altLang="en-US" sz="2000" dirty="0" smtClean="0"/>
              <a:t>Occurs 3 days to 4 weeks after trauma</a:t>
            </a:r>
          </a:p>
          <a:p>
            <a:pPr lvl="1"/>
            <a:r>
              <a:rPr lang="en-US" altLang="en-US" sz="2000" dirty="0" smtClean="0"/>
              <a:t>Can be precursor to PTSD</a:t>
            </a:r>
          </a:p>
          <a:p>
            <a:r>
              <a:rPr lang="en-US" altLang="en-US" sz="2000" dirty="0" smtClean="0"/>
              <a:t>Reactive attachment disorder (RAD), disinhibited social engagement disorder (DSED)</a:t>
            </a:r>
          </a:p>
          <a:p>
            <a:pPr lvl="1"/>
            <a:r>
              <a:rPr lang="en-US" altLang="en-US" sz="2000" dirty="0" smtClean="0"/>
              <a:t>Occur before age 5</a:t>
            </a:r>
          </a:p>
          <a:p>
            <a:pPr lvl="1"/>
            <a:endParaRPr lang="en-US" alt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46F8DFFA-5AAE-4E39-BB80-503D2C2B22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Etiology of PTSD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C500490C-6DBA-45E4-B2B6-1F0181EC9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Has to be causative trauma</a:t>
            </a:r>
          </a:p>
          <a:p>
            <a:r>
              <a:rPr lang="en-US" altLang="en-US" dirty="0" smtClean="0"/>
              <a:t>Associated with event exposure rather than personal characteristics</a:t>
            </a:r>
          </a:p>
          <a:p>
            <a:r>
              <a:rPr lang="en-US" altLang="en-US" dirty="0" smtClean="0"/>
              <a:t>Lack of social support, peri-trauma dissociation, previous psychiatric history/personality factors can increase risk.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115C42B5-85D8-44A9-AD6F-CD2A97542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PTSD Considerations for the Adolescent #1</a:t>
            </a:r>
            <a:endParaRPr lang="en-US" altLang="en-US" dirty="0"/>
          </a:p>
        </p:txBody>
      </p:sp>
      <p:sp>
        <p:nvSpPr>
          <p:cNvPr id="13315" name="Content Placeholder 2">
            <a:extLst>
              <a:ext uri="{FF2B5EF4-FFF2-40B4-BE49-F238E27FC236}">
                <a16:creationId xmlns="" xmlns:a16="http://schemas.microsoft.com/office/drawing/2014/main" id="{79AB8435-0349-4151-A554-C13FCAB53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Adolescents are more likely to develop PTSD than are children or adults.</a:t>
            </a:r>
          </a:p>
          <a:p>
            <a:r>
              <a:rPr lang="en-US" altLang="en-US" dirty="0" smtClean="0"/>
              <a:t>There is an increased incidence related to the following:</a:t>
            </a:r>
          </a:p>
          <a:p>
            <a:pPr lvl="1"/>
            <a:r>
              <a:rPr lang="en-US" altLang="en-US" dirty="0" smtClean="0"/>
              <a:t>Age</a:t>
            </a:r>
          </a:p>
          <a:p>
            <a:pPr lvl="1"/>
            <a:r>
              <a:rPr lang="en-US" altLang="en-US" dirty="0" smtClean="0"/>
              <a:t>Gender</a:t>
            </a:r>
          </a:p>
          <a:p>
            <a:pPr lvl="1"/>
            <a:r>
              <a:rPr lang="en-US" altLang="en-US" dirty="0" smtClean="0"/>
              <a:t>Type of trauma</a:t>
            </a:r>
          </a:p>
          <a:p>
            <a:pPr lvl="1"/>
            <a:r>
              <a:rPr lang="en-US" altLang="en-US" dirty="0" smtClean="0"/>
              <a:t>Repeated trauma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2292</TotalTime>
  <Words>1166</Words>
  <Application>Microsoft Office PowerPoint</Application>
  <PresentationFormat>On-screen Show (4:3)</PresentationFormat>
  <Paragraphs>201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LWW TEMPLATE</vt:lpstr>
      <vt:lpstr>Chapter 13   Trauma and Stressor-Related Disorders</vt:lpstr>
      <vt:lpstr>Many People Experience Traumatic Events or Stressors</vt:lpstr>
      <vt:lpstr>Examples of Trauma or Stress</vt:lpstr>
      <vt:lpstr>Characteristics of Stress/Trauma</vt:lpstr>
      <vt:lpstr>Posttraumatic Stress Disorder (PTSD)</vt:lpstr>
      <vt:lpstr>Subcategories of Symptoms of PTSD</vt:lpstr>
      <vt:lpstr>Related Disorders</vt:lpstr>
      <vt:lpstr>Etiology of PTSD</vt:lpstr>
      <vt:lpstr>PTSD Considerations for the Adolescent #1</vt:lpstr>
      <vt:lpstr>PTSD Considerations for the Adolescent #2</vt:lpstr>
      <vt:lpstr>Question #1</vt:lpstr>
      <vt:lpstr>Answer to Question #1</vt:lpstr>
      <vt:lpstr>Cultural Considerations</vt:lpstr>
      <vt:lpstr>PTSD Treatment Options</vt:lpstr>
      <vt:lpstr>Dissociative Disorders #1</vt:lpstr>
      <vt:lpstr>Dissociative Disorders #2</vt:lpstr>
      <vt:lpstr>Types of Dissociative Disorders </vt:lpstr>
      <vt:lpstr>Dissociative Disorder Treatment Options #1</vt:lpstr>
      <vt:lpstr>Dissociative Disorder Treatment Options #2</vt:lpstr>
      <vt:lpstr>Question #2 </vt:lpstr>
      <vt:lpstr>Answer to Question #2</vt:lpstr>
      <vt:lpstr>Trauma and Stressor-Related Assessment #1</vt:lpstr>
      <vt:lpstr>Trauma and Stressor-Related Assessment #2</vt:lpstr>
      <vt:lpstr>Trauma and Stressor-Related Assessment #3</vt:lpstr>
      <vt:lpstr>Trauma and Stressor-Related Assessment #4</vt:lpstr>
      <vt:lpstr>Data Analysis and Priorities: Common Problems #1</vt:lpstr>
      <vt:lpstr>Data Analysis and Priorities: Common Problems #2</vt:lpstr>
      <vt:lpstr>Outcomes</vt:lpstr>
      <vt:lpstr>Actions</vt:lpstr>
      <vt:lpstr>Question #3</vt:lpstr>
      <vt:lpstr>Answer to Question #3</vt:lpstr>
      <vt:lpstr>Grounding Techniques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13: Trauma and Stressor-Related Disorders</dc:title>
  <dc:creator>Dale Gray</dc:creator>
  <cp:lastModifiedBy> </cp:lastModifiedBy>
  <cp:revision>234</cp:revision>
  <cp:lastPrinted>2013-02-13T21:06:09Z</cp:lastPrinted>
  <dcterms:created xsi:type="dcterms:W3CDTF">2001-02-15T19:07:27Z</dcterms:created>
  <dcterms:modified xsi:type="dcterms:W3CDTF">2022-07-21T07:04:35Z</dcterms:modified>
</cp:coreProperties>
</file>