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1"/>
  </p:notesMasterIdLst>
  <p:handoutMasterIdLst>
    <p:handoutMasterId r:id="rId32"/>
  </p:handoutMasterIdLst>
  <p:sldIdLst>
    <p:sldId id="321" r:id="rId2"/>
    <p:sldId id="332" r:id="rId3"/>
    <p:sldId id="333" r:id="rId4"/>
    <p:sldId id="334" r:id="rId5"/>
    <p:sldId id="298" r:id="rId6"/>
    <p:sldId id="347" r:id="rId7"/>
    <p:sldId id="348" r:id="rId8"/>
    <p:sldId id="299" r:id="rId9"/>
    <p:sldId id="300" r:id="rId10"/>
    <p:sldId id="335" r:id="rId11"/>
    <p:sldId id="303" r:id="rId12"/>
    <p:sldId id="304" r:id="rId13"/>
    <p:sldId id="349" r:id="rId14"/>
    <p:sldId id="350" r:id="rId15"/>
    <p:sldId id="305" r:id="rId16"/>
    <p:sldId id="307" r:id="rId17"/>
    <p:sldId id="357" r:id="rId18"/>
    <p:sldId id="336" r:id="rId19"/>
    <p:sldId id="358" r:id="rId20"/>
    <p:sldId id="337" r:id="rId21"/>
    <p:sldId id="338" r:id="rId22"/>
    <p:sldId id="339" r:id="rId23"/>
    <p:sldId id="351" r:id="rId24"/>
    <p:sldId id="352" r:id="rId25"/>
    <p:sldId id="340" r:id="rId26"/>
    <p:sldId id="359" r:id="rId27"/>
    <p:sldId id="360" r:id="rId28"/>
    <p:sldId id="361" r:id="rId29"/>
    <p:sldId id="346" r:id="rId30"/>
  </p:sldIdLst>
  <p:sldSz cx="9144000" cy="6858000" type="screen4x3"/>
  <p:notesSz cx="6858000" cy="91995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e" initials="s" lastIdx="7" clrIdx="0"/>
  <p:cmAuthor id="1" name="CE" initials="CE" lastIdx="1" clrIdx="1"/>
  <p:cmAuthor id="2" name="Linda" initials="L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E3ADE27-A39A-43CF-8C8B-D40F4EBDB2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160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064038B-C897-480E-847B-97A508ECCF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773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12" descr="ppt_ope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:a16="http://schemas.microsoft.com/office/drawing/2014/main" xmlns="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:a16="http://schemas.microsoft.com/office/drawing/2014/main" xmlns="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4774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1"/>
            <a:ext cx="85248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6718" y="1626856"/>
            <a:ext cx="861377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 dirty="0"/>
          </a:p>
        </p:txBody>
      </p:sp>
      <p:sp>
        <p:nvSpPr>
          <p:cNvPr id="1030" name="Text Box 11"/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50000"/>
              </a:spcBef>
              <a:tabLst>
                <a:tab pos="7485063" algn="l"/>
              </a:tabLst>
            </a:pPr>
            <a:endParaRPr lang="en-US" sz="1000" dirty="0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9" name="Picture 7" descr="WK_CMYK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491" y="2951257"/>
            <a:ext cx="6692900" cy="1772793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Anxiety and Anxiety Disorders</a:t>
            </a: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Disorders: Etiology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Biologic theories</a:t>
            </a:r>
          </a:p>
          <a:p>
            <a:pPr lvl="1"/>
            <a:r>
              <a:rPr lang="en-US" dirty="0" smtClean="0"/>
              <a:t>Genetic theories</a:t>
            </a:r>
          </a:p>
          <a:p>
            <a:pPr lvl="1"/>
            <a:r>
              <a:rPr lang="en-US" dirty="0" smtClean="0"/>
              <a:t>Neurochemical theories (gamma-aminobutyric acid [GABA], serotonin) </a:t>
            </a:r>
          </a:p>
          <a:p>
            <a:r>
              <a:rPr lang="en-US" dirty="0" smtClean="0"/>
              <a:t>Psychodynamic theories</a:t>
            </a:r>
          </a:p>
          <a:p>
            <a:pPr lvl="1"/>
            <a:r>
              <a:rPr lang="en-US" dirty="0" smtClean="0"/>
              <a:t>Intrapsychic/psychoanalytic theories (Freud and defense mechanisms)</a:t>
            </a:r>
          </a:p>
          <a:p>
            <a:pPr lvl="1"/>
            <a:r>
              <a:rPr lang="en-US" dirty="0" smtClean="0"/>
              <a:t>Interpersonal theory (Sullivan, Peplau)</a:t>
            </a:r>
          </a:p>
          <a:p>
            <a:pPr lvl="1"/>
            <a:r>
              <a:rPr lang="en-US" dirty="0" smtClean="0"/>
              <a:t>Behavioral theory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Considerations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culture has rules for expressing and dealing with anxiety.</a:t>
            </a:r>
          </a:p>
          <a:p>
            <a:r>
              <a:rPr lang="en-US" dirty="0" smtClean="0"/>
              <a:t>Some cultures: anxiety often expressed through somatic symptoms such as headaches, backaches, fatigue, dizziness, and stomach problems</a:t>
            </a:r>
          </a:p>
          <a:p>
            <a:r>
              <a:rPr lang="en-US" dirty="0" smtClean="0"/>
              <a:t>Other cultures: view anxiety symptoms as caused by supernatural spirits or bad air</a:t>
            </a:r>
          </a:p>
          <a:p>
            <a:r>
              <a:rPr lang="en-US" dirty="0" smtClean="0"/>
              <a:t>Important for nurse to practice cultural humility: being aware of cultural differences but not stereotyping clients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Combination of medications and therapy</a:t>
            </a:r>
          </a:p>
          <a:p>
            <a:r>
              <a:rPr lang="en-US" dirty="0" smtClean="0"/>
              <a:t>Antidepressants</a:t>
            </a:r>
          </a:p>
          <a:p>
            <a:r>
              <a:rPr lang="en-US" dirty="0" smtClean="0"/>
              <a:t>Cognitive–behavioral therapy (CBT)</a:t>
            </a:r>
          </a:p>
          <a:p>
            <a:pPr lvl="1"/>
            <a:r>
              <a:rPr lang="en-US" dirty="0" smtClean="0"/>
              <a:t>Positive reframing (turning negative messages into positive ones)</a:t>
            </a:r>
          </a:p>
          <a:p>
            <a:pPr lvl="1"/>
            <a:r>
              <a:rPr lang="en-US" dirty="0" smtClean="0"/>
              <a:t>Decatastrophizing (making more realistic appraisal of situation)</a:t>
            </a:r>
          </a:p>
          <a:p>
            <a:pPr lvl="1"/>
            <a:r>
              <a:rPr lang="en-US" dirty="0" smtClean="0"/>
              <a:t>Assertiveness training (learn to negotiate interpersonal situations)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#2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 the following statement true or false?</a:t>
            </a:r>
          </a:p>
          <a:p>
            <a:r>
              <a:rPr lang="en-US" dirty="0" smtClean="0"/>
              <a:t>The neurotransmitter dopamine is associated with anxiety disorders.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to Question #2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</a:p>
          <a:p>
            <a:r>
              <a:rPr lang="en-US" dirty="0" smtClean="0"/>
              <a:t>Rationale: The neurotransmitters GABA and serotonin are thought to play a role in anxiety disorders.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Age-Related Considerations 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Conditions seen in children</a:t>
            </a:r>
          </a:p>
          <a:p>
            <a:pPr lvl="1"/>
            <a:r>
              <a:rPr lang="en-US" sz="2000" dirty="0" smtClean="0"/>
              <a:t>Selective mutism</a:t>
            </a:r>
          </a:p>
          <a:p>
            <a:pPr lvl="1"/>
            <a:r>
              <a:rPr lang="en-US" sz="2000" dirty="0" smtClean="0"/>
              <a:t>Separation anxiety</a:t>
            </a:r>
          </a:p>
          <a:p>
            <a:pPr lvl="1"/>
            <a:r>
              <a:rPr lang="en-US" sz="2000" dirty="0" smtClean="0"/>
              <a:t>Social anxiety disorder (can persist into adulthood)</a:t>
            </a:r>
          </a:p>
          <a:p>
            <a:r>
              <a:rPr lang="en-US" sz="2000" dirty="0" smtClean="0"/>
              <a:t>Late-life anxiety disorders</a:t>
            </a:r>
          </a:p>
          <a:p>
            <a:pPr lvl="1"/>
            <a:r>
              <a:rPr lang="en-US" sz="2000" dirty="0" smtClean="0"/>
              <a:t>Phobias (agoraphobia, GAD) most common</a:t>
            </a:r>
          </a:p>
          <a:p>
            <a:pPr lvl="1"/>
            <a:r>
              <a:rPr lang="en-US" sz="2000" dirty="0" smtClean="0"/>
              <a:t>Panic attacks less common, often related to other illness</a:t>
            </a:r>
          </a:p>
          <a:p>
            <a:pPr lvl="1"/>
            <a:r>
              <a:rPr lang="en-US" sz="2000" dirty="0" smtClean="0"/>
              <a:t>Ruminative thoughts</a:t>
            </a:r>
          </a:p>
          <a:p>
            <a:pPr lvl="1"/>
            <a:r>
              <a:rPr lang="en-US" sz="2000" dirty="0" smtClean="0"/>
              <a:t>Treatment of choice: selective serotonin reuptake inhibitor (SSRI) antidepressants</a:t>
            </a:r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Promotion #1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Anxiety as warning of not dealing with stress effectively</a:t>
            </a:r>
          </a:p>
          <a:p>
            <a:r>
              <a:rPr lang="en-US" dirty="0" smtClean="0"/>
              <a:t>“Positive events” can be stressful as well.</a:t>
            </a:r>
          </a:p>
          <a:p>
            <a:r>
              <a:rPr lang="en-US" dirty="0" smtClean="0"/>
              <a:t>Managing effects of stress and anxiety in one's life is important to being healthy.</a:t>
            </a:r>
          </a:p>
          <a:p>
            <a:r>
              <a:rPr lang="en-US" dirty="0" smtClean="0"/>
              <a:t>The goal is effective management of stress and anxiety, not the total elimination of anxiety.</a:t>
            </a:r>
          </a:p>
          <a:p>
            <a:r>
              <a:rPr lang="en-US" dirty="0" smtClean="0"/>
              <a:t>Although medication is important to relieve excessive anxiety, it does not solve or eliminate the problem entirely.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Promotion #2 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Tips for managing stress:</a:t>
            </a:r>
          </a:p>
          <a:p>
            <a:pPr lvl="1"/>
            <a:r>
              <a:rPr lang="en-US" dirty="0" smtClean="0"/>
              <a:t>Positive attitude; belief in self; acceptance of lack of control over certain events</a:t>
            </a:r>
          </a:p>
          <a:p>
            <a:pPr lvl="1"/>
            <a:r>
              <a:rPr lang="en-US" dirty="0" smtClean="0"/>
              <a:t>Assertive communication; expression of feelings: talking, laughing, crying</a:t>
            </a:r>
          </a:p>
          <a:p>
            <a:pPr lvl="1"/>
            <a:r>
              <a:rPr lang="en-US" dirty="0" smtClean="0"/>
              <a:t>Learn to relax</a:t>
            </a:r>
          </a:p>
          <a:p>
            <a:pPr lvl="1"/>
            <a:r>
              <a:rPr lang="en-US" dirty="0" smtClean="0"/>
              <a:t>Realistic goals; personally meaningful activity</a:t>
            </a:r>
          </a:p>
          <a:p>
            <a:pPr lvl="1"/>
            <a:r>
              <a:rPr lang="en-US" dirty="0" smtClean="0"/>
              <a:t>Well-balanced diet, exercise, adequate rest/sleep</a:t>
            </a:r>
          </a:p>
          <a:p>
            <a:pPr lvl="1"/>
            <a:r>
              <a:rPr lang="en-US" dirty="0" smtClean="0"/>
              <a:t>Limit intake of caffeine and alcohol</a:t>
            </a:r>
          </a:p>
          <a:p>
            <a:pPr lvl="1"/>
            <a:r>
              <a:rPr lang="en-US" dirty="0" smtClean="0"/>
              <a:t>Use of stress management techniques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Panic Disorder #1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Discrete episodes of panic attacks; no stimulus for panic response</a:t>
            </a:r>
          </a:p>
          <a:p>
            <a:r>
              <a:rPr lang="en-US" dirty="0" smtClean="0"/>
              <a:t>Disorder diagnosed when recurrent, unexpected attacks followed by at least 1 month of concern/worry about future attacks</a:t>
            </a:r>
          </a:p>
          <a:p>
            <a:r>
              <a:rPr lang="en-US" dirty="0" smtClean="0"/>
              <a:t>Half of people with panic disorder have agoraphobia.</a:t>
            </a:r>
          </a:p>
          <a:p>
            <a:r>
              <a:rPr lang="en-US" dirty="0" smtClean="0"/>
              <a:t>Increased risk of suicidality</a:t>
            </a:r>
          </a:p>
          <a:p>
            <a:r>
              <a:rPr lang="en-US" dirty="0" smtClean="0"/>
              <a:t>Avoidance behavior</a:t>
            </a:r>
          </a:p>
          <a:p>
            <a:r>
              <a:rPr lang="en-US" dirty="0" smtClean="0"/>
              <a:t>Primary and secondary gain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Panic Disorder #2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CBT</a:t>
            </a:r>
          </a:p>
          <a:p>
            <a:pPr lvl="1"/>
            <a:r>
              <a:rPr lang="en-US" dirty="0" smtClean="0"/>
              <a:t>Deep breathing, relaxation</a:t>
            </a:r>
          </a:p>
          <a:p>
            <a:pPr lvl="1"/>
            <a:r>
              <a:rPr lang="en-US" dirty="0" smtClean="0"/>
              <a:t>Benzodiazepines, SSRIs, tricyclic antidepressants, antihypertensives (clonidine, propranolol)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Vague feeling of dread or apprehension</a:t>
            </a:r>
          </a:p>
          <a:p>
            <a:r>
              <a:rPr lang="en-US" dirty="0" smtClean="0"/>
              <a:t>Different from fear (feeling afraid or threatened by identifiable stimulus representing danger)</a:t>
            </a:r>
          </a:p>
          <a:p>
            <a:r>
              <a:rPr lang="en-US" dirty="0" smtClean="0"/>
              <a:t>Anxiety disorders: share key feature of excessive anxiety with behavioral, emotional, cognitive, and physiological responses</a:t>
            </a:r>
          </a:p>
          <a:p>
            <a:r>
              <a:rPr lang="en-US" dirty="0" smtClean="0"/>
              <a:t>Stress: wear and tear that life causes on the body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Panic Disorder and Nursing Process Application #1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Hamilton Rating Scale for Anxiety (see Box 14.1)</a:t>
            </a:r>
          </a:p>
          <a:p>
            <a:pPr lvl="1"/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General appearance and motor behavior (automatisms)</a:t>
            </a:r>
          </a:p>
          <a:p>
            <a:pPr lvl="1"/>
            <a:r>
              <a:rPr lang="en-US" dirty="0" smtClean="0"/>
              <a:t>Mood and affect (depersonalization, derealization)</a:t>
            </a:r>
          </a:p>
          <a:p>
            <a:pPr lvl="1"/>
            <a:r>
              <a:rPr lang="en-US" dirty="0" smtClean="0"/>
              <a:t>Thought processes and content (disorganized thoughts, loss of rational thinking)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Panic Disorder and Nursing Process Application #2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Assessment—(cont.)</a:t>
            </a:r>
          </a:p>
          <a:p>
            <a:pPr lvl="1"/>
            <a:r>
              <a:rPr lang="en-US" dirty="0" smtClean="0"/>
              <a:t>Sensorium and intellectual processes (confusion, disorientation)</a:t>
            </a:r>
          </a:p>
          <a:p>
            <a:pPr lvl="1"/>
            <a:r>
              <a:rPr lang="en-US" dirty="0" smtClean="0"/>
              <a:t>Judgment and insight</a:t>
            </a:r>
          </a:p>
          <a:p>
            <a:pPr lvl="1"/>
            <a:r>
              <a:rPr lang="en-US" dirty="0" smtClean="0"/>
              <a:t>Self-concept (self-blaming, consumed with worry)</a:t>
            </a:r>
          </a:p>
          <a:p>
            <a:pPr lvl="1"/>
            <a:r>
              <a:rPr lang="en-US" dirty="0" smtClean="0"/>
              <a:t>Roles and relationships (avoidance of others)</a:t>
            </a:r>
          </a:p>
          <a:p>
            <a:pPr lvl="1"/>
            <a:r>
              <a:rPr lang="en-US" dirty="0" smtClean="0"/>
              <a:t>Physiological and self-care concerns (sleeping, eating)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Panic Disorder and Nursing Process Application #3 </a:t>
            </a:r>
            <a:endParaRPr lang="en-US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analysis and priorities: common problems</a:t>
            </a:r>
          </a:p>
          <a:p>
            <a:r>
              <a:rPr lang="en-US" dirty="0" smtClean="0"/>
              <a:t>Outcome identification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Promoting safety and comfort</a:t>
            </a:r>
          </a:p>
          <a:p>
            <a:pPr lvl="1"/>
            <a:r>
              <a:rPr lang="en-US" dirty="0" smtClean="0"/>
              <a:t>Using therapeutic communication</a:t>
            </a:r>
          </a:p>
          <a:p>
            <a:pPr lvl="1"/>
            <a:r>
              <a:rPr lang="en-US" dirty="0" smtClean="0"/>
              <a:t>Managing anxiety</a:t>
            </a:r>
          </a:p>
          <a:p>
            <a:pPr lvl="1"/>
            <a:r>
              <a:rPr lang="en-US" dirty="0" smtClean="0"/>
              <a:t>Providing client and family education</a:t>
            </a:r>
          </a:p>
          <a:p>
            <a:r>
              <a:rPr lang="en-US" dirty="0" smtClean="0"/>
              <a:t>Evaluation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#3</a:t>
            </a:r>
            <a:endParaRPr lang="en-US" dirty="0"/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Which finding would a nurse expect to assess in a client with a panic disorder?</a:t>
            </a:r>
          </a:p>
          <a:p>
            <a:pPr marL="457200" lvl="1" indent="0">
              <a:buNone/>
            </a:pPr>
            <a:r>
              <a:rPr lang="en-US" dirty="0" smtClean="0"/>
              <a:t>A. Rational thinking</a:t>
            </a:r>
          </a:p>
          <a:p>
            <a:pPr marL="457200" lvl="1" indent="0">
              <a:buNone/>
            </a:pPr>
            <a:r>
              <a:rPr lang="en-US" dirty="0" smtClean="0"/>
              <a:t>B. Blaming of others</a:t>
            </a:r>
          </a:p>
          <a:p>
            <a:pPr marL="457200" lvl="1" indent="0">
              <a:buNone/>
            </a:pPr>
            <a:r>
              <a:rPr lang="en-US" dirty="0" smtClean="0"/>
              <a:t>C. Automatisms</a:t>
            </a:r>
          </a:p>
          <a:p>
            <a:pPr marL="457200" lvl="1" indent="0">
              <a:buNone/>
            </a:pPr>
            <a:r>
              <a:rPr lang="en-US" dirty="0" smtClean="0"/>
              <a:t>D. Organized thoughts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to Question #3</a:t>
            </a:r>
            <a:endParaRPr lang="en-US" dirty="0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C. Automatism</a:t>
            </a:r>
          </a:p>
          <a:p>
            <a:r>
              <a:rPr lang="en-US" dirty="0" smtClean="0"/>
              <a:t>Rationale: A client with panic disorder would demonstrate automatisms, irrational thinking, self-blame, and disorganized thoughts.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Phobias #1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Intense, illogical, persistent fear of specific object or situation</a:t>
            </a:r>
          </a:p>
          <a:p>
            <a:r>
              <a:rPr lang="en-US" dirty="0" smtClean="0"/>
              <a:t>Response is out of proportion to the situation or circumstance.</a:t>
            </a:r>
          </a:p>
          <a:p>
            <a:r>
              <a:rPr lang="en-US" dirty="0" smtClean="0"/>
              <a:t>Categories: agoraphobia, specific phobia, social anxiety or phobia</a:t>
            </a:r>
          </a:p>
          <a:p>
            <a:r>
              <a:rPr lang="en-US" dirty="0" smtClean="0"/>
              <a:t>Categories of specific phobias: natural environment, blood—injection, situational, animal, other types of specific phobias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Phobias #2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Behavioral therapy: positive reframing, assertiveness training, systematic desensitization, flooding</a:t>
            </a:r>
          </a:p>
          <a:p>
            <a:pPr lvl="1"/>
            <a:r>
              <a:rPr lang="en-US" dirty="0" smtClean="0"/>
              <a:t>Medications (see Table 14.3)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following statement true or false?</a:t>
            </a:r>
          </a:p>
          <a:p>
            <a:r>
              <a:rPr lang="en-US" dirty="0" smtClean="0"/>
              <a:t>Phobias result from a past negative experience.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to Question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</a:p>
          <a:p>
            <a:r>
              <a:rPr lang="en-US" dirty="0" smtClean="0"/>
              <a:t>Rationale: Phobias usually do not result from past negative experiences. In fact, the person may never have had contact with the object of the phobia.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Self-Awareness Issues</a:t>
            </a:r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Nurses need to understand what and how anxiety behaviors work.</a:t>
            </a:r>
          </a:p>
          <a:p>
            <a:r>
              <a:rPr lang="en-US" dirty="0" smtClean="0"/>
              <a:t>Nurses are as vulnerable as others to stress and anxiety.</a:t>
            </a:r>
          </a:p>
          <a:p>
            <a:r>
              <a:rPr lang="en-US" dirty="0" smtClean="0"/>
              <a:t>Everyone occasionally experiences stress and anxiety.</a:t>
            </a:r>
          </a:p>
          <a:p>
            <a:r>
              <a:rPr lang="en-US" dirty="0" smtClean="0"/>
              <a:t>Avoid trying to “fix” client’s problem.</a:t>
            </a:r>
          </a:p>
          <a:p>
            <a:r>
              <a:rPr lang="en-US" dirty="0" smtClean="0"/>
              <a:t>Use techniques to manage stress and anxiety in personal life.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as a Response to Stress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 adaptation syndrome (physiological aspects of stress; identified by Selye)</a:t>
            </a:r>
          </a:p>
          <a:p>
            <a:pPr lvl="1"/>
            <a:r>
              <a:rPr lang="en-US" dirty="0" smtClean="0"/>
              <a:t>Alarm reaction stage (preparation for defense)</a:t>
            </a:r>
          </a:p>
          <a:p>
            <a:pPr lvl="1"/>
            <a:r>
              <a:rPr lang="en-US" dirty="0" smtClean="0"/>
              <a:t>Resistance stage (blood shunted to areas needed for defense)</a:t>
            </a:r>
          </a:p>
          <a:p>
            <a:pPr lvl="1"/>
            <a:r>
              <a:rPr lang="en-US" dirty="0" smtClean="0"/>
              <a:t>Exhaustion stage (body stores depleted; emotional components unresolved)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Anxiety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Mild: sensing something is different, requiring special attention; increased sensory stimulation; motivational</a:t>
            </a:r>
          </a:p>
          <a:p>
            <a:r>
              <a:rPr lang="en-US" dirty="0" smtClean="0"/>
              <a:t>Moderate: feeling something is definitely wrong; nervousness/agitation; difficulty concentrating; able to be redirected</a:t>
            </a:r>
          </a:p>
          <a:p>
            <a:r>
              <a:rPr lang="en-US" dirty="0" smtClean="0"/>
              <a:t>Severe: trouble thinking and reasoning; tightened muscles; increased vital signs; restless, irritable, angry</a:t>
            </a:r>
          </a:p>
          <a:p>
            <a:r>
              <a:rPr lang="en-US" dirty="0" smtClean="0"/>
              <a:t>Panic: fight, flight, or freeze response; increased vital signs; enlarged pupils; cognitive processes focusing on defense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Anxious Clients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Self-awareness of anxiety level</a:t>
            </a:r>
          </a:p>
          <a:p>
            <a:r>
              <a:rPr lang="en-US" dirty="0" smtClean="0"/>
              <a:t>Assessment of person’s anxiety level</a:t>
            </a:r>
          </a:p>
          <a:p>
            <a:r>
              <a:rPr lang="en-US" dirty="0" smtClean="0"/>
              <a:t>Use of short, simple, easy-to-understand sentences</a:t>
            </a:r>
          </a:p>
          <a:p>
            <a:r>
              <a:rPr lang="en-US" dirty="0" smtClean="0"/>
              <a:t>Lower person’s anxiety level to moderate or mild before proceeding</a:t>
            </a:r>
          </a:p>
          <a:p>
            <a:r>
              <a:rPr lang="en-US" dirty="0" smtClean="0"/>
              <a:t>Low, calm, soothing voice</a:t>
            </a:r>
          </a:p>
          <a:p>
            <a:r>
              <a:rPr lang="en-US" dirty="0" smtClean="0"/>
              <a:t>In panic, safety is primary concern.</a:t>
            </a:r>
          </a:p>
          <a:p>
            <a:r>
              <a:rPr lang="en-US" dirty="0" smtClean="0"/>
              <a:t>Short-term use of anxiolytics (refer to Table 14.2)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#1	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 the following statement true or false?</a:t>
            </a:r>
          </a:p>
          <a:p>
            <a:r>
              <a:rPr lang="en-US" dirty="0" smtClean="0"/>
              <a:t>Anxiety and fear are considered to be two different things.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to Question #1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</a:p>
          <a:p>
            <a:r>
              <a:rPr lang="en-US" dirty="0" smtClean="0"/>
              <a:t>Rationale: Anxiety is different from fear. Anxiety is a vague feeling of dread or apprehension. Fear is a feeling of being afraid or threatened by an identifiable stimulus representing danger.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Disorders #1 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Agoraphobia</a:t>
            </a:r>
          </a:p>
          <a:p>
            <a:r>
              <a:rPr lang="en-US" dirty="0" smtClean="0"/>
              <a:t>Panic disorder</a:t>
            </a:r>
          </a:p>
          <a:p>
            <a:r>
              <a:rPr lang="en-US" dirty="0" smtClean="0"/>
              <a:t>Specific phobia</a:t>
            </a:r>
          </a:p>
          <a:p>
            <a:r>
              <a:rPr lang="en-US" dirty="0" smtClean="0"/>
              <a:t>Social anxiety disorder (social phobia)</a:t>
            </a:r>
          </a:p>
          <a:p>
            <a:r>
              <a:rPr lang="en-US" dirty="0" smtClean="0"/>
              <a:t>Generalized anxiety disorder (GAD)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Disorders #2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Incidence: highest prevalence rates of all mental disorders in the United States</a:t>
            </a:r>
          </a:p>
          <a:p>
            <a:r>
              <a:rPr lang="en-US" dirty="0" smtClean="0"/>
              <a:t>More prevalent in: women; people under 45 years</a:t>
            </a:r>
          </a:p>
          <a:p>
            <a:r>
              <a:rPr lang="en-US" dirty="0" smtClean="0"/>
              <a:t>Onset, clinical course extremely variable</a:t>
            </a:r>
          </a:p>
          <a:p>
            <a:r>
              <a:rPr lang="en-US" dirty="0" smtClean="0"/>
              <a:t>Related disorders</a:t>
            </a:r>
          </a:p>
          <a:p>
            <a:pPr lvl="1"/>
            <a:r>
              <a:rPr lang="en-US" dirty="0" smtClean="0"/>
              <a:t>Selective mutism</a:t>
            </a:r>
          </a:p>
          <a:p>
            <a:pPr lvl="1"/>
            <a:r>
              <a:rPr lang="en-US" dirty="0" smtClean="0"/>
              <a:t>Anxiety disorder due to another mental condition</a:t>
            </a:r>
          </a:p>
          <a:p>
            <a:pPr lvl="1"/>
            <a:r>
              <a:rPr lang="en-US" dirty="0" smtClean="0"/>
              <a:t>Substance/medication-induced anxiety disorder</a:t>
            </a:r>
          </a:p>
          <a:p>
            <a:pPr lvl="1"/>
            <a:r>
              <a:rPr lang="en-US" dirty="0" smtClean="0"/>
              <a:t>Separation anxiety disorder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1710</TotalTime>
  <Words>1199</Words>
  <Application>Microsoft Office PowerPoint</Application>
  <PresentationFormat>On-screen Show (4:3)</PresentationFormat>
  <Paragraphs>161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LWW TEMPLATE</vt:lpstr>
      <vt:lpstr>Chapter 14   Anxiety and Anxiety Disorders</vt:lpstr>
      <vt:lpstr>Anxiety</vt:lpstr>
      <vt:lpstr>Anxiety as a Response to Stress</vt:lpstr>
      <vt:lpstr>Levels of Anxiety</vt:lpstr>
      <vt:lpstr>Working With Anxious Clients</vt:lpstr>
      <vt:lpstr>Question #1 </vt:lpstr>
      <vt:lpstr>Answer to Question #1</vt:lpstr>
      <vt:lpstr>Anxiety Disorders #1 </vt:lpstr>
      <vt:lpstr>Anxiety Disorders #2</vt:lpstr>
      <vt:lpstr>Anxiety Disorders: Etiology</vt:lpstr>
      <vt:lpstr>Cultural Considerations</vt:lpstr>
      <vt:lpstr>Treatment</vt:lpstr>
      <vt:lpstr>Question #2</vt:lpstr>
      <vt:lpstr>Answer to Question #2</vt:lpstr>
      <vt:lpstr>Age-Related Considerations </vt:lpstr>
      <vt:lpstr>Mental Health Promotion #1</vt:lpstr>
      <vt:lpstr>Mental Health Promotion #2 </vt:lpstr>
      <vt:lpstr>Panic Disorder #1</vt:lpstr>
      <vt:lpstr>Panic Disorder #2</vt:lpstr>
      <vt:lpstr>Panic Disorder and Nursing Process Application #1</vt:lpstr>
      <vt:lpstr>Panic Disorder and Nursing Process Application #2</vt:lpstr>
      <vt:lpstr>Panic Disorder and Nursing Process Application #3 </vt:lpstr>
      <vt:lpstr>Question #3</vt:lpstr>
      <vt:lpstr>Answer to Question #3</vt:lpstr>
      <vt:lpstr>Phobias #1</vt:lpstr>
      <vt:lpstr>Phobias #2</vt:lpstr>
      <vt:lpstr>Question #4</vt:lpstr>
      <vt:lpstr>Answer to Question #4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14: Anxiety and Anxiety Disorders</dc:title>
  <dc:creator>Dale Gray</dc:creator>
  <cp:lastModifiedBy> </cp:lastModifiedBy>
  <cp:revision>183</cp:revision>
  <cp:lastPrinted>2013-02-13T21:18:57Z</cp:lastPrinted>
  <dcterms:created xsi:type="dcterms:W3CDTF">2001-02-15T19:07:27Z</dcterms:created>
  <dcterms:modified xsi:type="dcterms:W3CDTF">2022-07-21T06:59:38Z</dcterms:modified>
</cp:coreProperties>
</file>