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5"/>
  </p:notesMasterIdLst>
  <p:handoutMasterIdLst>
    <p:handoutMasterId r:id="rId26"/>
  </p:handoutMasterIdLst>
  <p:sldIdLst>
    <p:sldId id="321" r:id="rId2"/>
    <p:sldId id="332" r:id="rId3"/>
    <p:sldId id="299" r:id="rId4"/>
    <p:sldId id="363" r:id="rId5"/>
    <p:sldId id="364" r:id="rId6"/>
    <p:sldId id="298" r:id="rId7"/>
    <p:sldId id="333" r:id="rId8"/>
    <p:sldId id="366" r:id="rId9"/>
    <p:sldId id="347" r:id="rId10"/>
    <p:sldId id="348" r:id="rId11"/>
    <p:sldId id="304" r:id="rId12"/>
    <p:sldId id="349" r:id="rId13"/>
    <p:sldId id="342" r:id="rId14"/>
    <p:sldId id="343" r:id="rId15"/>
    <p:sldId id="365" r:id="rId16"/>
    <p:sldId id="344" r:id="rId17"/>
    <p:sldId id="335" r:id="rId18"/>
    <p:sldId id="303" r:id="rId19"/>
    <p:sldId id="350" r:id="rId20"/>
    <p:sldId id="305" r:id="rId21"/>
    <p:sldId id="353" r:id="rId22"/>
    <p:sldId id="354" r:id="rId23"/>
    <p:sldId id="346" r:id="rId24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74CF"/>
    <a:srgbClr val="1B7EE1"/>
    <a:srgbClr val="1973CD"/>
    <a:srgbClr val="1666B6"/>
    <a:srgbClr val="0C66C0"/>
    <a:srgbClr val="0066CC"/>
    <a:srgbClr val="0099FF"/>
    <a:srgbClr val="186E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5541" autoAdjust="0"/>
  </p:normalViewPr>
  <p:slideViewPr>
    <p:cSldViewPr snapToGrid="0">
      <p:cViewPr varScale="1">
        <p:scale>
          <a:sx n="65" d="100"/>
          <a:sy n="65" d="100"/>
        </p:scale>
        <p:origin x="-1410" y="-108"/>
      </p:cViewPr>
      <p:guideLst>
        <p:guide orient="horz" pos="2160"/>
        <p:guide pos="2880"/>
        <p:guide pos="2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1152" y="-90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419906A3-DAE5-42C2-843C-CF938B5C43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815519D1-3859-4723-9D71-D491C72A6C7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7AF515C9-1CD4-44FF-AFA7-466D509AF86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D2846258-69D6-41F9-9DD1-39DAF571D8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7598D5AD-3DE7-47FC-8779-86815CAE55D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5792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3974AC23-D3C0-4EEB-BAD4-EDC37FEAB66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32BB819A-2F60-4C3A-A6A2-CA68EAB216E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xmlns="" id="{55CA6AC9-3A52-4F72-980E-103F7D1D26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8975"/>
            <a:ext cx="4595812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3E882DDD-C0FD-4A1B-91F5-89FE514F8DB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63F84DC5-EF40-480D-A750-ED93531CC18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A19D3133-5CF3-4D7F-923C-BA4EC909CF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875F4173-1DB9-41C5-8537-E9550953940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598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xmlns="" id="{D6118F88-8D27-4BFB-81ED-DAF81E5F6F5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:a16="http://schemas.microsoft.com/office/drawing/2014/main" xmlns="" id="{F0549A1B-55CC-494F-93B3-7F650DC20D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72427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4294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657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1611313"/>
            <a:ext cx="2155825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1611313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1102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:a16="http://schemas.microsoft.com/office/drawing/2014/main" xmlns="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:a16="http://schemas.microsoft.com/office/drawing/2014/main" xmlns="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624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0988" indent="-280988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 sz="2400"/>
            </a:lvl1pPr>
            <a:lvl2pPr marL="862013" indent="-404813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 sz="2400"/>
            </a:lvl2pPr>
            <a:lvl3pPr marL="1204913" indent="-2286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400"/>
            </a:lvl3pPr>
            <a:lvl4pPr marL="1600200" indent="-228600">
              <a:buFont typeface="Wingdings" panose="05000000000000000000" pitchFamily="2" charset="2"/>
              <a:buChar char="Ø"/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607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9756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5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2346325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990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977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90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51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8983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64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xmlns="" id="{4CFD1D3E-7E51-462E-B146-5A7F2B8D1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33388" y="847040"/>
            <a:ext cx="8524875" cy="38893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xmlns="" id="{3A595FE3-1D30-47E4-B1A8-EA65BAB96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25736" y="1663925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:a16="http://schemas.microsoft.com/office/drawing/2014/main" xmlns="" id="{10D0F872-9DA0-48E5-9FC0-07932FD9F5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:a16="http://schemas.microsoft.com/office/drawing/2014/main" xmlns="" id="{AEB57A4E-2765-4753-A9BF-EE89BD6CA3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xmlns="" id="{C4179AF4-22EE-4876-BFCD-54C66B393B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:a16="http://schemas.microsoft.com/office/drawing/2014/main" xmlns="" id="{B6CC2F29-D24C-446D-B98D-2FF1FE257DE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31979506-2151-4F0C-8586-395FB2EBB372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6239" y="2945633"/>
            <a:ext cx="6692900" cy="177279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Obsessive–Compulsive and</a:t>
            </a:r>
            <a:b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Related Disorders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AF6587CA-6A15-4401-A679-702A92AF6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xmlns="" id="{61A308DF-AE14-4663-B244-6210BDEFB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OCD is manifested through many behaviors, all of which are repetitive and meaningless.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E9FB5518-2F39-4B3A-8C7C-B2F224A2C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#1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793B8918-723E-4C44-A8D7-EF9FF3F44A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Combination of medications and therapy</a:t>
            </a:r>
          </a:p>
          <a:p>
            <a:pPr lvl="1"/>
            <a:r>
              <a:rPr lang="en-US" altLang="en-US" dirty="0" smtClean="0"/>
              <a:t>Medications:</a:t>
            </a:r>
          </a:p>
          <a:p>
            <a:pPr lvl="2"/>
            <a:r>
              <a:rPr lang="en-US" altLang="en-US" dirty="0" smtClean="0"/>
              <a:t>First line: selective serotonin reuptake inhibitors (SSRIs; fluvoxamine, sertraline)</a:t>
            </a:r>
          </a:p>
          <a:p>
            <a:pPr lvl="2"/>
            <a:r>
              <a:rPr lang="en-US" altLang="en-US" dirty="0" smtClean="0"/>
              <a:t>Second line: serotonin-norepinephrine reuptake inhibitor (SNRI; venlafaxine)</a:t>
            </a:r>
          </a:p>
          <a:p>
            <a:pPr lvl="2"/>
            <a:r>
              <a:rPr lang="en-US" altLang="en-US" dirty="0" smtClean="0"/>
              <a:t>Treatment-resistant OCD: second-generation antipsychotics (risperidone, aripiprazole)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041FA581-7572-4906-8911-8BC26638F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Treatment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xmlns="" id="{E86EF3CF-2963-43FC-841A-F1FAA88BD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Behavioral therapy</a:t>
            </a:r>
          </a:p>
          <a:p>
            <a:pPr lvl="1"/>
            <a:r>
              <a:rPr lang="en-US" altLang="en-US" dirty="0" smtClean="0"/>
              <a:t>Exposure</a:t>
            </a:r>
          </a:p>
          <a:p>
            <a:pPr lvl="2"/>
            <a:r>
              <a:rPr lang="en-US" altLang="en-US" dirty="0" smtClean="0"/>
              <a:t>Deliberately confronting situation and stimuli that client usually tries to avoid</a:t>
            </a:r>
          </a:p>
          <a:p>
            <a:pPr lvl="1"/>
            <a:r>
              <a:rPr lang="en-US" altLang="en-US" dirty="0" smtClean="0"/>
              <a:t>Response prevention</a:t>
            </a:r>
          </a:p>
          <a:p>
            <a:pPr lvl="2"/>
            <a:r>
              <a:rPr lang="en-US" altLang="en-US" dirty="0" smtClean="0"/>
              <a:t>Delaying or avoiding performing rituals, learning to tolerate the thoughts and anxiety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54D44C43-B6F0-4EB4-8645-819817478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OCD and Nursing Process Application #1 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4314C901-94F5-4494-A58C-071A521DA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</a:t>
            </a:r>
          </a:p>
          <a:p>
            <a:pPr lvl="1"/>
            <a:r>
              <a:rPr lang="en-US" altLang="en-US" dirty="0" smtClean="0"/>
              <a:t>Screening tool for OCD (see Box 15.1)</a:t>
            </a:r>
          </a:p>
          <a:p>
            <a:pPr lvl="1"/>
            <a:r>
              <a:rPr lang="en-US" altLang="en-US" dirty="0" smtClean="0"/>
              <a:t>History</a:t>
            </a:r>
          </a:p>
          <a:p>
            <a:pPr lvl="1"/>
            <a:r>
              <a:rPr lang="en-US" altLang="en-US" dirty="0" smtClean="0"/>
              <a:t>General appearance and motor behavior (tense, anxious; embarrassment)</a:t>
            </a:r>
          </a:p>
          <a:p>
            <a:pPr lvl="1"/>
            <a:r>
              <a:rPr lang="en-US" altLang="en-US" dirty="0" smtClean="0"/>
              <a:t>Mood and affect (overwhelming anxiety)</a:t>
            </a:r>
          </a:p>
          <a:p>
            <a:pPr lvl="1"/>
            <a:r>
              <a:rPr lang="en-US" altLang="en-US" dirty="0" smtClean="0"/>
              <a:t>Thought processes and content (describe obsessions as rising out of nowhere)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7FFF6249-633E-406B-983A-8763796678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OCD and Nursing Process Application #2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xmlns="" id="{A0C467E8-358F-4032-A597-174780CB5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Assessment—(cont.)</a:t>
            </a:r>
          </a:p>
          <a:p>
            <a:pPr lvl="1"/>
            <a:r>
              <a:rPr lang="en-US" altLang="en-US" dirty="0" smtClean="0"/>
              <a:t>Judgment and insight (recognizes obsessions as irrational but unable to stop them)</a:t>
            </a:r>
          </a:p>
          <a:p>
            <a:pPr lvl="1"/>
            <a:r>
              <a:rPr lang="en-US" altLang="en-US" dirty="0" smtClean="0"/>
              <a:t>Self-concept (powerlessness, low self-esteem)</a:t>
            </a:r>
          </a:p>
          <a:p>
            <a:pPr lvl="1"/>
            <a:r>
              <a:rPr lang="en-US" altLang="en-US" dirty="0" smtClean="0"/>
              <a:t>Roles and relationships</a:t>
            </a:r>
          </a:p>
          <a:p>
            <a:pPr lvl="1"/>
            <a:r>
              <a:rPr lang="en-US" altLang="en-US" dirty="0" smtClean="0"/>
              <a:t>Physiological and self-care considerations (sleeping problems, appetite and weight changes)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xmlns="" id="{A7616F0D-7838-4590-89A3-6679B9DE0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OCD and Nursing Process Application #3</a:t>
            </a:r>
            <a:endParaRPr lang="en-US" altLang="en-US" dirty="0"/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xmlns="" id="{6DD7B68B-D685-4B2C-BCFB-978444E48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Common problems</a:t>
            </a:r>
          </a:p>
          <a:p>
            <a:pPr lvl="1"/>
            <a:r>
              <a:rPr lang="en-US" altLang="en-US" dirty="0" smtClean="0"/>
              <a:t>Anxiety</a:t>
            </a:r>
          </a:p>
          <a:p>
            <a:pPr lvl="1"/>
            <a:r>
              <a:rPr lang="en-US" altLang="en-US" dirty="0" smtClean="0"/>
              <a:t>Ineffective coping</a:t>
            </a:r>
          </a:p>
          <a:p>
            <a:pPr lvl="1"/>
            <a:r>
              <a:rPr lang="en-US" altLang="en-US" dirty="0" smtClean="0"/>
              <a:t>Fatigue</a:t>
            </a:r>
          </a:p>
          <a:p>
            <a:pPr lvl="1"/>
            <a:r>
              <a:rPr lang="en-US" altLang="en-US" dirty="0" smtClean="0"/>
              <a:t>Low self-esteem</a:t>
            </a:r>
          </a:p>
          <a:p>
            <a:pPr lvl="1"/>
            <a:r>
              <a:rPr lang="en-US" altLang="en-US" dirty="0" smtClean="0"/>
              <a:t>Skin breakdown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xmlns="" id="{70C7EA44-8524-4DDA-A74B-3C2CF5F8F3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OCD and Nursing Process Application #4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xmlns="" id="{AC219700-21CD-4736-9EB5-484AE789D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Outcome identification</a:t>
            </a:r>
          </a:p>
          <a:p>
            <a:r>
              <a:rPr lang="en-US" altLang="en-US" dirty="0" smtClean="0"/>
              <a:t>Actions</a:t>
            </a:r>
          </a:p>
          <a:p>
            <a:pPr lvl="1"/>
            <a:r>
              <a:rPr lang="en-US" altLang="en-US" dirty="0" smtClean="0"/>
              <a:t>Therapeutic communication</a:t>
            </a:r>
          </a:p>
          <a:p>
            <a:pPr lvl="1"/>
            <a:r>
              <a:rPr lang="en-US" altLang="en-US" dirty="0" smtClean="0"/>
              <a:t>Relaxation techniques</a:t>
            </a:r>
          </a:p>
          <a:p>
            <a:pPr lvl="1"/>
            <a:r>
              <a:rPr lang="en-US" altLang="en-US" dirty="0" smtClean="0"/>
              <a:t>Behavioral techniques</a:t>
            </a:r>
          </a:p>
          <a:p>
            <a:pPr lvl="1"/>
            <a:r>
              <a:rPr lang="en-US" altLang="en-US" dirty="0" smtClean="0"/>
              <a:t>Daily routine completion</a:t>
            </a:r>
          </a:p>
          <a:p>
            <a:pPr lvl="1"/>
            <a:r>
              <a:rPr lang="en-US" altLang="en-US" dirty="0" smtClean="0"/>
              <a:t>Client and family education</a:t>
            </a:r>
          </a:p>
          <a:p>
            <a:r>
              <a:rPr lang="en-US" altLang="en-US" dirty="0" smtClean="0"/>
              <a:t>Evaluation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FEFC0856-8EEE-4835-99BE-EAD41EC23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Client/Family Teaching #1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F777AF16-CD49-4E75-BCFE-1AAC4C025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Client</a:t>
            </a:r>
          </a:p>
          <a:p>
            <a:pPr lvl="1"/>
            <a:r>
              <a:rPr lang="en-US" altLang="en-US" dirty="0" smtClean="0"/>
              <a:t>Teach about OCD</a:t>
            </a:r>
          </a:p>
          <a:p>
            <a:pPr lvl="1"/>
            <a:r>
              <a:rPr lang="en-US" altLang="en-US" dirty="0" smtClean="0"/>
              <a:t>Review importance of talking openly</a:t>
            </a:r>
          </a:p>
          <a:p>
            <a:pPr lvl="1"/>
            <a:r>
              <a:rPr lang="en-US" altLang="en-US" dirty="0" smtClean="0"/>
              <a:t>Emphasize medication compliance</a:t>
            </a:r>
          </a:p>
          <a:p>
            <a:pPr lvl="1"/>
            <a:r>
              <a:rPr lang="en-US" altLang="en-US" dirty="0" smtClean="0"/>
              <a:t>Behavioral techniques</a:t>
            </a:r>
          </a:p>
          <a:p>
            <a:pPr lvl="1"/>
            <a:r>
              <a:rPr lang="en-US" altLang="en-US" dirty="0" smtClean="0"/>
              <a:t>Tolerating anxiety</a:t>
            </a:r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xmlns="" id="{2574B3E5-9AC5-46FA-A24A-0CC2CDDB6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Client/Family Teaching #2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xmlns="" id="{638064D6-08D7-449F-9A73-5FB554C9E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Families</a:t>
            </a:r>
          </a:p>
          <a:p>
            <a:pPr lvl="1"/>
            <a:r>
              <a:rPr lang="en-US" altLang="en-US" dirty="0" smtClean="0"/>
              <a:t>Teach to avoid giving advice</a:t>
            </a:r>
          </a:p>
          <a:p>
            <a:pPr lvl="1"/>
            <a:r>
              <a:rPr lang="en-US" altLang="en-US" dirty="0" smtClean="0"/>
              <a:t>Teach to avoid trying to “fix” the problem</a:t>
            </a:r>
          </a:p>
          <a:p>
            <a:pPr lvl="1"/>
            <a:r>
              <a:rPr lang="en-US" altLang="en-US" dirty="0" smtClean="0"/>
              <a:t>Patience</a:t>
            </a:r>
          </a:p>
          <a:p>
            <a:pPr lvl="1"/>
            <a:r>
              <a:rPr lang="en-US" altLang="en-US" dirty="0" smtClean="0"/>
              <a:t>Monitoring anxiety levels among family members</a:t>
            </a:r>
          </a:p>
          <a:p>
            <a:pPr lvl="1"/>
            <a:r>
              <a:rPr lang="en-US" altLang="en-US" dirty="0" smtClean="0"/>
              <a:t>Taking breaks</a:t>
            </a:r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0FA683E7-7234-4579-A455-13719E24FE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xmlns="" id="{440757FD-3331-4736-A170-B20747182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treatment option is appropriate for clients experiencing OCD?</a:t>
            </a:r>
          </a:p>
          <a:p>
            <a:pPr marL="457200" lvl="1" indent="0">
              <a:buNone/>
            </a:pPr>
            <a:r>
              <a:rPr lang="en-US" altLang="en-US" dirty="0" smtClean="0"/>
              <a:t>A. Avoidance therapy</a:t>
            </a:r>
          </a:p>
          <a:p>
            <a:pPr marL="457200" lvl="1" indent="0">
              <a:buNone/>
            </a:pPr>
            <a:r>
              <a:rPr lang="en-US" altLang="en-US" dirty="0" smtClean="0"/>
              <a:t>B. Response–reaction therapy</a:t>
            </a:r>
          </a:p>
          <a:p>
            <a:pPr marL="457200" lvl="1" indent="0">
              <a:buNone/>
            </a:pPr>
            <a:r>
              <a:rPr lang="en-US" altLang="en-US" dirty="0" smtClean="0"/>
              <a:t>C. Memory flooding</a:t>
            </a:r>
          </a:p>
          <a:p>
            <a:pPr marL="457200" lvl="1" indent="0">
              <a:buNone/>
            </a:pPr>
            <a:r>
              <a:rPr lang="en-US" altLang="en-US" dirty="0" smtClean="0"/>
              <a:t>D. Exposure therapy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0EB58224-8942-49BD-97FD-8830DAB572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Obsessive–Compulsive Disorder #1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2F0857FB-EF1E-4399-B966-3FB9FBC85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Obsessions = recurrent, persistent, intrusive, and unwanted thoughts, images, or impulses</a:t>
            </a:r>
          </a:p>
          <a:p>
            <a:r>
              <a:rPr lang="en-US" altLang="en-US" dirty="0" smtClean="0"/>
              <a:t>Compulsions = ritualistic or repetitive behaviors or mental acts that a person carries out continuously in an attempt to neutralize anxiety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6EAE1A7A-AECA-4956-890F-186E61223B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xmlns="" id="{4D7B3454-50BF-4858-935D-77E3624262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D. Exposure therapy</a:t>
            </a:r>
          </a:p>
          <a:p>
            <a:r>
              <a:rPr lang="en-US" altLang="en-US" dirty="0" smtClean="0"/>
              <a:t>Rationale: Exposure therapy is used in OCD when a client deliberately confronts the situation and/or stimuli that they usually try to avoid. The actual term for avoidance therapy is “aversion therapy”; it is used in treating fear, not OCD. There is no such thing as response–reaction therapy. Memory flooding is a technique used in treating posttraumatic stress disorder.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xmlns="" id="{86F4163A-CEB2-4C14-AFFD-5C3261A53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75248CCC-F8D3-43B6-AA0C-F5969D4BD6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 best way to help a client with OCD is to avoid talking about the obsessive–compulsive behaviors, as the client feels ashamed of the behaviors.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B1C34E22-6606-4D4F-B944-425313232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322B1B3B-5E24-4D18-AC1B-03A6E83F9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Although a client with OCD is typically ashamed and embarrassed by the behaviors, it is important to offer encouragement, support, and compassion; to be clear that you believe they can change; and to develop and follow a written schedule with specified time and activities. To accomplish these tasks, you will need to talk with the client about the behaviors.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xmlns="" id="{60EB6DB7-498B-4558-9F91-F03BE982C8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xmlns="" id="{632B1108-CD2E-4CD1-B6D0-5A3B1A60C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Need to understand client cannot simply stop the behavior</a:t>
            </a:r>
          </a:p>
          <a:p>
            <a:r>
              <a:rPr lang="en-US" altLang="en-US" dirty="0" smtClean="0"/>
              <a:t>Chronic condition</a:t>
            </a:r>
          </a:p>
          <a:p>
            <a:r>
              <a:rPr lang="en-US" altLang="en-US" dirty="0" smtClean="0"/>
              <a:t>Client already knows the thoughts and rituals interfere with life.</a:t>
            </a: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64FDCBDF-442E-4424-8986-61C8BB4340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Obsessive–Compulsive Disorder</a:t>
            </a:r>
            <a:r>
              <a:rPr lang="en-US" dirty="0" smtClean="0"/>
              <a:t> #2:</a:t>
            </a:r>
            <a:br>
              <a:rPr lang="en-US" dirty="0" smtClean="0"/>
            </a:br>
            <a:r>
              <a:rPr lang="en-US" altLang="en-US" dirty="0" smtClean="0"/>
              <a:t>Common Compulsions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xmlns="" id="{85E4E053-06D2-4E4A-A1A5-780EAD309F69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433388" y="1697396"/>
            <a:ext cx="4230688" cy="3686175"/>
          </a:xfrm>
        </p:spPr>
        <p:txBody>
          <a:bodyPr/>
          <a:lstStyle/>
          <a:p>
            <a:r>
              <a:rPr lang="en-US" altLang="en-US" sz="2400" dirty="0" smtClean="0"/>
              <a:t>Checking rituals</a:t>
            </a:r>
          </a:p>
          <a:p>
            <a:r>
              <a:rPr lang="en-US" altLang="en-US" sz="2400" dirty="0" smtClean="0"/>
              <a:t>Counting rituals</a:t>
            </a:r>
          </a:p>
          <a:p>
            <a:r>
              <a:rPr lang="en-US" altLang="en-US" sz="2400" dirty="0" smtClean="0"/>
              <a:t>Washing/scrubbing</a:t>
            </a:r>
          </a:p>
          <a:p>
            <a:r>
              <a:rPr lang="en-US" altLang="en-US" sz="2400" dirty="0" smtClean="0"/>
              <a:t>Praying/chanting</a:t>
            </a:r>
            <a:endParaRPr lang="en-US" altLang="en-US" sz="2400" dirty="0"/>
          </a:p>
        </p:txBody>
      </p:sp>
      <p:sp>
        <p:nvSpPr>
          <p:cNvPr id="14340" name="Content Placeholder 3">
            <a:extLst>
              <a:ext uri="{FF2B5EF4-FFF2-40B4-BE49-F238E27FC236}">
                <a16:creationId xmlns:a16="http://schemas.microsoft.com/office/drawing/2014/main" xmlns="" id="{23F50D2A-2000-4239-BEBD-BCD53672F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741641"/>
            <a:ext cx="4230687" cy="3686175"/>
          </a:xfrm>
        </p:spPr>
        <p:txBody>
          <a:bodyPr/>
          <a:lstStyle/>
          <a:p>
            <a:r>
              <a:rPr lang="en-US" altLang="en-US" sz="2400" dirty="0" smtClean="0"/>
              <a:t>Touching/rubbing/tapping</a:t>
            </a:r>
          </a:p>
          <a:p>
            <a:r>
              <a:rPr lang="en-US" altLang="en-US" sz="2400" dirty="0" smtClean="0"/>
              <a:t>Ordering (arranging and rearranging)</a:t>
            </a:r>
          </a:p>
          <a:p>
            <a:r>
              <a:rPr lang="en-US" altLang="en-US" sz="2400" dirty="0" smtClean="0"/>
              <a:t>Exhibiting rigid performance</a:t>
            </a:r>
          </a:p>
          <a:p>
            <a:r>
              <a:rPr lang="en-US" altLang="en-US" sz="2400" dirty="0" smtClean="0"/>
              <a:t>Having aggressive urges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B4F86F8B-2D57-4A95-AC8B-5BBE7F850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Obsessive–Compulsive Disorder</a:t>
            </a:r>
            <a:r>
              <a:rPr lang="en-US" dirty="0" smtClean="0"/>
              <a:t> #3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957933F2-92A8-4264-A4BB-141EAA459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Obsessive–compulsive disorder (OCD) is diagnosed once thoughts or behaviors consume the person to the point where the thoughts or actions interfere with personal, social, and/or occupational functioning.</a:t>
            </a:r>
          </a:p>
          <a:p>
            <a:r>
              <a:rPr lang="en-US" altLang="en-US" dirty="0" smtClean="0"/>
              <a:t>The person realizes that the thoughts/behaviors are unreasonable but cannot stop/control them.</a:t>
            </a: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997F32F-C3BA-4372-9706-DD3975BED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Obsessive–Compulsive Disorder</a:t>
            </a:r>
            <a:r>
              <a:rPr lang="en-US" dirty="0" smtClean="0"/>
              <a:t> #4</a:t>
            </a:r>
            <a:endParaRPr lang="en-US" altLang="en-US" dirty="0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1E3D9EE1-E5D2-4CDA-9E48-3E85D9DEA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Can start in early childhood; in females, more commonly begins in the 20s </a:t>
            </a:r>
          </a:p>
          <a:p>
            <a:r>
              <a:rPr lang="en-US" altLang="en-US" dirty="0" smtClean="0"/>
              <a:t>Periods of waxing and waning symptoms over lifetime</a:t>
            </a:r>
          </a:p>
          <a:p>
            <a:r>
              <a:rPr lang="en-US" altLang="en-US" dirty="0" smtClean="0"/>
              <a:t>Differences in early-onset and late-onset OCD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C0FD0337-020F-42D6-B399-CAF7972658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Related Compulsive Disorders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0B5B1648-B449-4E94-A8B7-5F0C2DF1D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Self-soothing behaviors:</a:t>
            </a:r>
          </a:p>
          <a:p>
            <a:pPr lvl="1"/>
            <a:r>
              <a:rPr lang="en-US" altLang="en-US" dirty="0" smtClean="0"/>
              <a:t>Excoriation (skin-picking)</a:t>
            </a:r>
          </a:p>
          <a:p>
            <a:pPr lvl="1"/>
            <a:r>
              <a:rPr lang="en-US" altLang="en-US" dirty="0" smtClean="0"/>
              <a:t>Trichotillomania (hair-pulling)</a:t>
            </a:r>
          </a:p>
          <a:p>
            <a:pPr lvl="1"/>
            <a:r>
              <a:rPr lang="en-US" altLang="en-US" dirty="0" smtClean="0"/>
              <a:t>Onychophagia (chronic nail-biting)</a:t>
            </a:r>
          </a:p>
          <a:p>
            <a:r>
              <a:rPr lang="en-US" altLang="en-US" dirty="0" smtClean="0"/>
              <a:t>Body dysmorphic disorder (BDD)</a:t>
            </a:r>
          </a:p>
          <a:p>
            <a:r>
              <a:rPr lang="en-US" altLang="en-US" dirty="0" smtClean="0"/>
              <a:t>Hoarding disorder</a:t>
            </a:r>
          </a:p>
          <a:p>
            <a:r>
              <a:rPr lang="en-US" altLang="en-US" dirty="0" smtClean="0"/>
              <a:t>Reward-seeking behaviors:</a:t>
            </a:r>
          </a:p>
          <a:p>
            <a:pPr lvl="1"/>
            <a:r>
              <a:rPr lang="en-US" altLang="en-US" dirty="0" smtClean="0"/>
              <a:t>Kleptomania (compulsive stealing)</a:t>
            </a:r>
          </a:p>
          <a:p>
            <a:pPr lvl="1"/>
            <a:r>
              <a:rPr lang="en-US" altLang="en-US" dirty="0" smtClean="0"/>
              <a:t>Oniomania (compulsive buying)</a:t>
            </a:r>
          </a:p>
          <a:p>
            <a:r>
              <a:rPr lang="en-US" altLang="en-US" dirty="0" smtClean="0"/>
              <a:t>Body identity integrity disorder (BIID)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38657B29-BB1A-425A-BA0F-4D69702FCE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Etiology of OCD and Related Disorders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xmlns="" id="{6BEE468D-CA37-480F-AEB8-4D9496BE8B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Cognitive model (based on Aaron Beck’s cognitive approach to emotional disorders)</a:t>
            </a:r>
          </a:p>
          <a:p>
            <a:pPr lvl="1"/>
            <a:r>
              <a:rPr lang="en-US" altLang="en-US" dirty="0" smtClean="0"/>
              <a:t>Focuses on childhood and environmental experiences of growing up</a:t>
            </a:r>
          </a:p>
          <a:p>
            <a:r>
              <a:rPr lang="en-US" altLang="en-US" dirty="0" smtClean="0"/>
              <a:t>Heredity</a:t>
            </a:r>
          </a:p>
          <a:p>
            <a:pPr lvl="1"/>
            <a:r>
              <a:rPr lang="en-US" altLang="en-US" dirty="0" smtClean="0"/>
              <a:t>Complex network of several genes may contribute to the genetic risk for OCD.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8D108B4C-35F4-4E1C-A4C8-9F3B49039C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xmlns="" id="{2CA142A0-D8A4-46CB-A071-F743854D1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Fairly similar or universal internationally; variation in symptom expression or beliefs about symptoms</a:t>
            </a:r>
          </a:p>
          <a:p>
            <a:pPr lvl="1"/>
            <a:r>
              <a:rPr lang="en-US" altLang="en-US" dirty="0" smtClean="0"/>
              <a:t>Highly religious individuals, both Christian and Muslim, may have heightened sense of personal guilt.</a:t>
            </a:r>
          </a:p>
          <a:p>
            <a:pPr lvl="1"/>
            <a:r>
              <a:rPr lang="en-US" altLang="en-US" dirty="0" smtClean="0"/>
              <a:t>In some cultures, patients with OCD believe in a supernatural cause.</a:t>
            </a:r>
          </a:p>
          <a:p>
            <a:pPr lvl="1"/>
            <a:r>
              <a:rPr lang="en-US" altLang="en-US" dirty="0" smtClean="0"/>
              <a:t>Pharmacologic treatment varies a great deal.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D258B11B-4FA3-4B4E-AF6B-1F12CEFFC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	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7A64B4A2-A856-4374-9B4F-9F22BC49E7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OCD can be manifested through many behaviors, all of which are repetitive and meaningless.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1847</TotalTime>
  <Words>848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LWW TEMPLATE</vt:lpstr>
      <vt:lpstr>Chapter 15   Obsessive–Compulsive and Related Disorders</vt:lpstr>
      <vt:lpstr>Obsessive–Compulsive Disorder #1</vt:lpstr>
      <vt:lpstr>Obsessive–Compulsive Disorder #2: Common Compulsions</vt:lpstr>
      <vt:lpstr>Obsessive–Compulsive Disorder #3</vt:lpstr>
      <vt:lpstr>Obsessive–Compulsive Disorder #4</vt:lpstr>
      <vt:lpstr>Related Compulsive Disorders</vt:lpstr>
      <vt:lpstr>Etiology of OCD and Related Disorders</vt:lpstr>
      <vt:lpstr>Cultural Considerations</vt:lpstr>
      <vt:lpstr>Question #1 </vt:lpstr>
      <vt:lpstr>Answer to Question #1</vt:lpstr>
      <vt:lpstr>Treatment #1</vt:lpstr>
      <vt:lpstr>Treatment #2</vt:lpstr>
      <vt:lpstr>OCD and Nursing Process Application #1 </vt:lpstr>
      <vt:lpstr>OCD and Nursing Process Application #2</vt:lpstr>
      <vt:lpstr>OCD and Nursing Process Application #3</vt:lpstr>
      <vt:lpstr>OCD and Nursing Process Application #4</vt:lpstr>
      <vt:lpstr>Client/Family Teaching #1</vt:lpstr>
      <vt:lpstr>Client/Family Teaching #2</vt:lpstr>
      <vt:lpstr>Question #2</vt:lpstr>
      <vt:lpstr>Answer to Question #2</vt:lpstr>
      <vt:lpstr>Question #3</vt:lpstr>
      <vt:lpstr>Answer to Question #3</vt:lpstr>
      <vt:lpstr>Self-Awareness Issues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15: Obsessive–Compulsive and Related Disorders</dc:title>
  <dc:creator>Dale Gray</dc:creator>
  <cp:lastModifiedBy> </cp:lastModifiedBy>
  <cp:revision>216</cp:revision>
  <cp:lastPrinted>2001-01-03T19:47:24Z</cp:lastPrinted>
  <dcterms:created xsi:type="dcterms:W3CDTF">2001-02-15T19:07:27Z</dcterms:created>
  <dcterms:modified xsi:type="dcterms:W3CDTF">2022-07-21T06:58:01Z</dcterms:modified>
</cp:coreProperties>
</file>