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3"/>
  </p:notesMasterIdLst>
  <p:handoutMasterIdLst>
    <p:handoutMasterId r:id="rId34"/>
  </p:handoutMasterIdLst>
  <p:sldIdLst>
    <p:sldId id="346" r:id="rId2"/>
    <p:sldId id="324" r:id="rId3"/>
    <p:sldId id="325" r:id="rId4"/>
    <p:sldId id="326" r:id="rId5"/>
    <p:sldId id="341" r:id="rId6"/>
    <p:sldId id="327" r:id="rId7"/>
    <p:sldId id="328" r:id="rId8"/>
    <p:sldId id="335" r:id="rId9"/>
    <p:sldId id="336" r:id="rId10"/>
    <p:sldId id="304" r:id="rId11"/>
    <p:sldId id="329" r:id="rId12"/>
    <p:sldId id="306" r:id="rId13"/>
    <p:sldId id="330" r:id="rId14"/>
    <p:sldId id="307" r:id="rId15"/>
    <p:sldId id="308" r:id="rId16"/>
    <p:sldId id="337" r:id="rId17"/>
    <p:sldId id="338" r:id="rId18"/>
    <p:sldId id="309" r:id="rId19"/>
    <p:sldId id="331" r:id="rId20"/>
    <p:sldId id="332" r:id="rId21"/>
    <p:sldId id="344" r:id="rId22"/>
    <p:sldId id="342" r:id="rId23"/>
    <p:sldId id="333" r:id="rId24"/>
    <p:sldId id="334" r:id="rId25"/>
    <p:sldId id="339" r:id="rId26"/>
    <p:sldId id="340" r:id="rId27"/>
    <p:sldId id="319" r:id="rId28"/>
    <p:sldId id="343" r:id="rId29"/>
    <p:sldId id="320" r:id="rId30"/>
    <p:sldId id="321" r:id="rId31"/>
    <p:sldId id="322" r:id="rId32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00D64-A99E-4FF8-93B7-D894452155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5AE12C6-6F45-4052-89D4-BBB0752AD7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13AE8C07-D1D2-4807-812C-C04673971D2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6BF049C0-5F55-4789-9010-E5E1836A4C5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11E5471B-D948-4851-936D-1583B105E1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921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3D5DD2A3-5D64-4866-AB18-16AF5CC0FA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EB22A68-604E-49AC-9977-00CB7DDB61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xmlns="" id="{89F6CD10-3243-46C3-801D-1688BCC481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32597580-44C3-4DFB-BB56-782A814F3D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8BEADF43-0DAE-4918-AFB2-B4161047046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69EB30EE-7C46-45B9-B3BD-E2C5D56420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FFF5F09E-7930-45C8-8DBA-B286E458D35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0948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8097F1AB-CE35-493B-BC79-ACB26E998B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8C4154F6-8BE0-4ACE-8121-E7C6FDB36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692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953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406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446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75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407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146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325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256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09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23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74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9A3F4624-839C-44E8-864C-16C7982DC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2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CF6B40F1-7313-4804-9060-5DC89C839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12088" y="16639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5C1A73FB-2681-4BDF-B43C-895D935785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766023DE-6F0C-479C-92B1-4762609958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93826703-5867-46C8-9D03-3E63218BC52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D9C16EC8-F2DF-4B9A-8A5C-5B240A6A486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CE43EB1-AD92-4B41-974C-D962E08CE272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319213" indent="-3429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9" y="2956955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Schizophrenia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2F9D65C4-12F6-4334-B4FB-30BB756E0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  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DA9EA9E7-D176-4D48-BBD0-99824F314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Ideas considered delusional in one culture possibly commonly accepted by other cultures</a:t>
            </a:r>
          </a:p>
          <a:p>
            <a:r>
              <a:rPr lang="en-US" altLang="en-US" dirty="0" smtClean="0"/>
              <a:t>Auditory or visual hallucinations as normal part of religious experiences in some cultures</a:t>
            </a:r>
          </a:p>
          <a:p>
            <a:r>
              <a:rPr lang="en-US" altLang="en-US" dirty="0" smtClean="0"/>
              <a:t>Cultural concepts (idioms) of distress (formerly “culture-bound syndromes”)</a:t>
            </a:r>
          </a:p>
          <a:p>
            <a:pPr lvl="1"/>
            <a:r>
              <a:rPr lang="en-US" altLang="en-US" dirty="0" smtClean="0"/>
              <a:t>How people experience and communicate distress in the context of their lives and surroundings</a:t>
            </a:r>
          </a:p>
          <a:p>
            <a:pPr lvl="1"/>
            <a:r>
              <a:rPr lang="en-US" altLang="en-US" dirty="0" smtClean="0"/>
              <a:t>Not pathologic</a:t>
            </a:r>
          </a:p>
          <a:p>
            <a:r>
              <a:rPr lang="en-US" altLang="en-US" dirty="0" smtClean="0"/>
              <a:t>Ethnic differences in response to psychotropic medications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491A8585-D536-4F62-B7B4-F5048E4A0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Psychopharmacology Treatment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9265E7BE-E16A-475A-99D3-1B5AE8AD3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Conventional antipsychotics (dopamine antagonists; see  Table 16.1)</a:t>
            </a:r>
          </a:p>
          <a:p>
            <a:pPr lvl="1"/>
            <a:r>
              <a:rPr lang="en-US" altLang="en-US" dirty="0" smtClean="0"/>
              <a:t>Targeting positive signs</a:t>
            </a:r>
          </a:p>
          <a:p>
            <a:pPr lvl="1"/>
            <a:r>
              <a:rPr lang="en-US" altLang="en-US" dirty="0" smtClean="0"/>
              <a:t>No observable effect on negative signs</a:t>
            </a:r>
          </a:p>
          <a:p>
            <a:r>
              <a:rPr lang="en-US" altLang="en-US" dirty="0" smtClean="0"/>
              <a:t>Atypical antipsychotics (dopamine, serotonin antagonists)</a:t>
            </a:r>
          </a:p>
          <a:p>
            <a:pPr lvl="1"/>
            <a:r>
              <a:rPr lang="en-US" altLang="en-US" dirty="0" smtClean="0"/>
              <a:t>Diminish positive symptoms</a:t>
            </a:r>
          </a:p>
          <a:p>
            <a:pPr lvl="1"/>
            <a:r>
              <a:rPr lang="en-US" altLang="en-US" dirty="0" smtClean="0"/>
              <a:t>Lessen negative signs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9D7075A4-ED00-4961-B402-BAF8B3544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Psychopharmacology: Maintenance Therapy 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696A489C-10B8-4115-A4FB-717C13724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Six antipsychotics available as long-acting (depot) injections: </a:t>
            </a:r>
          </a:p>
          <a:p>
            <a:pPr lvl="1"/>
            <a:r>
              <a:rPr lang="en-US" altLang="en-US" sz="2000" dirty="0" smtClean="0"/>
              <a:t>Fluphenazine in decanoate and enanthate preparations</a:t>
            </a:r>
          </a:p>
          <a:p>
            <a:pPr lvl="1"/>
            <a:r>
              <a:rPr lang="en-US" altLang="en-US" sz="2000" dirty="0" smtClean="0"/>
              <a:t>Haloperidol in decanoate</a:t>
            </a:r>
          </a:p>
          <a:p>
            <a:pPr lvl="1"/>
            <a:r>
              <a:rPr lang="en-US" altLang="en-US" sz="2000" dirty="0" smtClean="0"/>
              <a:t>Risperidone</a:t>
            </a:r>
          </a:p>
          <a:p>
            <a:pPr lvl="1"/>
            <a:r>
              <a:rPr lang="en-US" altLang="en-US" sz="2000" dirty="0" smtClean="0"/>
              <a:t>Paliperidone</a:t>
            </a:r>
          </a:p>
          <a:p>
            <a:pPr lvl="1"/>
            <a:r>
              <a:rPr lang="en-US" altLang="en-US" sz="2000" dirty="0" smtClean="0"/>
              <a:t>Olanzapine</a:t>
            </a:r>
          </a:p>
          <a:p>
            <a:pPr lvl="1"/>
            <a:r>
              <a:rPr lang="en-US" altLang="en-US" sz="2000" dirty="0" smtClean="0"/>
              <a:t>Aripiprazole</a:t>
            </a:r>
          </a:p>
          <a:p>
            <a:r>
              <a:rPr lang="en-US" altLang="en-US" sz="2000" dirty="0" smtClean="0"/>
              <a:t>May take several weeks of oral therapy to reach stable dosing level before transition to depot injections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6BD93702-3978-4BBD-B99F-D13D13258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Psychopharmacology: Side Effects #1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DAEA2FC4-DF82-4196-8CC8-DE2194EE6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Neurologic side effects</a:t>
            </a:r>
          </a:p>
          <a:p>
            <a:pPr lvl="1"/>
            <a:r>
              <a:rPr lang="en-US" altLang="en-US" dirty="0" smtClean="0"/>
              <a:t>Extrapyramidal side effects</a:t>
            </a:r>
          </a:p>
          <a:p>
            <a:pPr lvl="2"/>
            <a:r>
              <a:rPr lang="en-US" altLang="en-US" dirty="0" smtClean="0"/>
              <a:t>Acute dystonic reactions</a:t>
            </a:r>
          </a:p>
          <a:p>
            <a:pPr lvl="2"/>
            <a:r>
              <a:rPr lang="en-US" altLang="en-US" dirty="0" smtClean="0"/>
              <a:t>Akathisia</a:t>
            </a:r>
          </a:p>
          <a:p>
            <a:pPr lvl="2"/>
            <a:r>
              <a:rPr lang="en-US" altLang="en-US" dirty="0" smtClean="0"/>
              <a:t>Parkinsonism</a:t>
            </a:r>
          </a:p>
          <a:p>
            <a:pPr lvl="1"/>
            <a:r>
              <a:rPr lang="en-US" altLang="en-US" dirty="0" smtClean="0"/>
              <a:t>Tardive dyskinesia</a:t>
            </a:r>
          </a:p>
          <a:p>
            <a:pPr lvl="1"/>
            <a:r>
              <a:rPr lang="en-US" altLang="en-US" dirty="0" smtClean="0"/>
              <a:t>Seizures</a:t>
            </a:r>
          </a:p>
          <a:p>
            <a:pPr lvl="1"/>
            <a:r>
              <a:rPr lang="en-US" altLang="en-US" dirty="0" smtClean="0"/>
              <a:t>Neuroleptic malignant syndrome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97BE9265-C01B-432B-9857-DC7360B90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Psychopharmacology: Side Effects #2 </a:t>
            </a:r>
            <a:endParaRPr lang="en-US" altLang="en-US" dirty="0"/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xmlns="" id="{157684ED-0F14-4977-8B80-D92164828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Nonneurologic side effects (see Table 16.2)</a:t>
            </a:r>
          </a:p>
          <a:p>
            <a:pPr lvl="1"/>
            <a:r>
              <a:rPr lang="en-US" altLang="en-US" dirty="0" smtClean="0"/>
              <a:t>Weight gain</a:t>
            </a:r>
          </a:p>
          <a:p>
            <a:pPr lvl="1"/>
            <a:r>
              <a:rPr lang="en-US" altLang="en-US" dirty="0" smtClean="0"/>
              <a:t>Sedation</a:t>
            </a:r>
          </a:p>
          <a:p>
            <a:pPr lvl="1"/>
            <a:r>
              <a:rPr lang="en-US" altLang="en-US" dirty="0" smtClean="0"/>
              <a:t>Photosensitivity</a:t>
            </a:r>
          </a:p>
          <a:p>
            <a:pPr lvl="1"/>
            <a:r>
              <a:rPr lang="en-US" altLang="en-US" dirty="0" smtClean="0"/>
              <a:t>Anticholinergic symptoms</a:t>
            </a:r>
          </a:p>
          <a:p>
            <a:pPr lvl="2"/>
            <a:r>
              <a:rPr lang="en-US" altLang="en-US" dirty="0" smtClean="0"/>
              <a:t>Dry mouth</a:t>
            </a:r>
          </a:p>
          <a:p>
            <a:pPr lvl="2"/>
            <a:r>
              <a:rPr lang="en-US" altLang="en-US" dirty="0" smtClean="0"/>
              <a:t>Blurred vision</a:t>
            </a:r>
          </a:p>
          <a:p>
            <a:pPr lvl="2"/>
            <a:r>
              <a:rPr lang="en-US" altLang="en-US" dirty="0" smtClean="0"/>
              <a:t>Constipation</a:t>
            </a:r>
          </a:p>
          <a:p>
            <a:pPr lvl="2"/>
            <a:r>
              <a:rPr lang="en-US" altLang="en-US" dirty="0" smtClean="0"/>
              <a:t>Urinary retention</a:t>
            </a:r>
          </a:p>
          <a:p>
            <a:pPr lvl="2"/>
            <a:r>
              <a:rPr lang="en-US" altLang="en-US" dirty="0" smtClean="0"/>
              <a:t>Orthostatic hypotension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D12D2000-8531-4F55-B59B-11015D3A51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Psychosocial Treatment 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935A4DD2-3C44-4554-B5B0-360307275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Individual and group therapy</a:t>
            </a:r>
          </a:p>
          <a:p>
            <a:pPr lvl="1"/>
            <a:r>
              <a:rPr lang="en-US" altLang="en-US" dirty="0" smtClean="0"/>
              <a:t>Medication management, use of community supports</a:t>
            </a:r>
          </a:p>
          <a:p>
            <a:r>
              <a:rPr lang="en-US" altLang="en-US" dirty="0" smtClean="0"/>
              <a:t>Social skills training</a:t>
            </a:r>
          </a:p>
          <a:p>
            <a:r>
              <a:rPr lang="en-US" altLang="en-US" dirty="0" smtClean="0"/>
              <a:t>Cognitive adaptation training</a:t>
            </a:r>
          </a:p>
          <a:p>
            <a:r>
              <a:rPr lang="en-US" altLang="en-US" dirty="0" smtClean="0"/>
              <a:t>Cognitive enhancement therapy (CET)</a:t>
            </a:r>
          </a:p>
          <a:p>
            <a:r>
              <a:rPr lang="en-US" altLang="en-US" dirty="0" smtClean="0"/>
              <a:t>Family education and therapy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E19113B1-F756-431E-91B3-02EDA9270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	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7B68B423-A97C-49EE-88C1-8C2853D68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item is a neurologic side effect of antipsychotic therapy?</a:t>
            </a:r>
          </a:p>
          <a:p>
            <a:pPr marL="457200" lvl="1" indent="0">
              <a:buNone/>
            </a:pPr>
            <a:r>
              <a:rPr lang="en-US" altLang="en-US" dirty="0" smtClean="0"/>
              <a:t>A. Blurred vision</a:t>
            </a:r>
          </a:p>
          <a:p>
            <a:pPr marL="457200" lvl="1" indent="0">
              <a:buNone/>
            </a:pPr>
            <a:r>
              <a:rPr lang="en-US" altLang="en-US" dirty="0" smtClean="0"/>
              <a:t>B. Agranulocytosis</a:t>
            </a:r>
          </a:p>
          <a:p>
            <a:pPr marL="457200" lvl="1" indent="0">
              <a:buNone/>
            </a:pPr>
            <a:r>
              <a:rPr lang="en-US" altLang="en-US" dirty="0" smtClean="0"/>
              <a:t>C. Sedation</a:t>
            </a:r>
          </a:p>
          <a:p>
            <a:pPr marL="457200" lvl="1" indent="0">
              <a:buNone/>
            </a:pPr>
            <a:r>
              <a:rPr lang="en-US" altLang="en-US" dirty="0" smtClean="0"/>
              <a:t>D. Tardive dyskinesia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B8C59727-376E-42DB-A2A2-38167FBB77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372739" name="Rectangle 3">
            <a:extLst>
              <a:ext uri="{FF2B5EF4-FFF2-40B4-BE49-F238E27FC236}">
                <a16:creationId xmlns:a16="http://schemas.microsoft.com/office/drawing/2014/main" xmlns="" id="{5828F07B-48EB-465C-ACB7-2964B5435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D. Tardive dyskinesia</a:t>
            </a:r>
          </a:p>
          <a:p>
            <a:r>
              <a:rPr lang="en-US" dirty="0" smtClean="0"/>
              <a:t>Rationale: Tardive dyskinesia is a neurologic side effect of antipsychotic therapy.</a:t>
            </a:r>
          </a:p>
          <a:p>
            <a:pPr lvl="1"/>
            <a:r>
              <a:rPr lang="en-US" dirty="0" smtClean="0"/>
              <a:t>Blurred vision, sedation, and agranulocytosis are nonneurologic side effects.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8E6CEE7F-F195-4D56-860B-CF8BBDB64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#1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E3D0BD02-99DD-4C52-9520-D178DA6E49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History: age at onset, previous suicide attempts, current support systems, perception of situation</a:t>
            </a:r>
          </a:p>
          <a:p>
            <a:pPr lvl="1"/>
            <a:r>
              <a:rPr lang="en-US" altLang="en-US" dirty="0" smtClean="0"/>
              <a:t>General appearance, motor behavior, and speech: may appear odd, may exhibit psychomotor retardation, word salad, echolalia, latency of response (see Box 16.3)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7928BC45-B3AF-42A4-A9A1-BD254DA4C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#2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FB92416A-94BA-4014-BB55-DBFA78F168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Mood and affect are flat and blunted; anhedonia</a:t>
            </a:r>
          </a:p>
          <a:p>
            <a:pPr lvl="1"/>
            <a:r>
              <a:rPr lang="en-US" altLang="en-US" dirty="0" smtClean="0"/>
              <a:t>Thought process and content: thought blocking, broadcasting, withdrawal, insertion</a:t>
            </a:r>
          </a:p>
          <a:p>
            <a:pPr lvl="1"/>
            <a:r>
              <a:rPr lang="en-US" altLang="en-US" dirty="0" smtClean="0"/>
              <a:t>Delusions (see Box 16.4)</a:t>
            </a:r>
          </a:p>
          <a:p>
            <a:pPr lvl="1"/>
            <a:r>
              <a:rPr lang="en-US" altLang="en-US" dirty="0" smtClean="0"/>
              <a:t>Sensorium and intellectual processes: hallucinations (auditory, visual, olfactory, tactile, gustatory, cenesthetic, kinesthetic); depersonalization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xmlns="" id="{52D6B407-9448-416E-9336-F1F9C0974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#1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0FD0C91F-AC62-4784-9096-E5710C4BA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Distorted and bizarre thoughts, perceptions, emotions, movements, behavior</a:t>
            </a:r>
          </a:p>
          <a:p>
            <a:r>
              <a:rPr lang="en-US" altLang="en-US" dirty="0" smtClean="0"/>
              <a:t>Categories of symptoms (refer to Box 16.1)</a:t>
            </a:r>
          </a:p>
          <a:p>
            <a:pPr lvl="1"/>
            <a:r>
              <a:rPr lang="en-US" altLang="en-US" dirty="0" smtClean="0"/>
              <a:t>Positive (hard)</a:t>
            </a:r>
          </a:p>
          <a:p>
            <a:pPr lvl="2"/>
            <a:r>
              <a:rPr lang="en-US" altLang="en-US" dirty="0" smtClean="0"/>
              <a:t>Examples: delusions, hallucinations</a:t>
            </a:r>
          </a:p>
          <a:p>
            <a:pPr lvl="1"/>
            <a:r>
              <a:rPr lang="en-US" altLang="en-US" dirty="0" smtClean="0"/>
              <a:t>Negative (soft)</a:t>
            </a:r>
          </a:p>
          <a:p>
            <a:pPr lvl="2"/>
            <a:r>
              <a:rPr lang="en-US" altLang="en-US" dirty="0" smtClean="0"/>
              <a:t>Examples: flat affect, lack of volition, inattention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8B424378-CBA6-4B9F-98E1-433795D18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#3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57512869-E776-4FB5-8D18-15C6A6E63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Judgment and insight: usually impaired</a:t>
            </a:r>
          </a:p>
          <a:p>
            <a:pPr lvl="1"/>
            <a:r>
              <a:rPr lang="en-US" altLang="en-US" dirty="0" smtClean="0"/>
              <a:t>Self-concept: loss of ego boundaries</a:t>
            </a:r>
          </a:p>
          <a:p>
            <a:pPr lvl="1"/>
            <a:r>
              <a:rPr lang="en-US" altLang="en-US" dirty="0" smtClean="0"/>
              <a:t>Roles and relationships: social isolation, frustration in fulfilling family and community roles</a:t>
            </a:r>
          </a:p>
          <a:p>
            <a:pPr lvl="1"/>
            <a:r>
              <a:rPr lang="en-US" altLang="en-US" dirty="0" smtClean="0"/>
              <a:t>Physiological and self-care considerations: inattention to hygiene and grooming; failure to recognize sensations; polydipsia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40D0986F-3134-4FD7-A31C-BF56F600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#4</a:t>
            </a:r>
            <a:endParaRPr lang="en-US" altLang="en-US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xmlns="" id="{189C5681-A011-4957-A558-5DB6C1712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pPr lvl="1"/>
            <a:r>
              <a:rPr lang="en-US" altLang="en-US" dirty="0" smtClean="0"/>
              <a:t>Risk for violence</a:t>
            </a:r>
          </a:p>
          <a:p>
            <a:pPr lvl="1"/>
            <a:r>
              <a:rPr lang="en-US" altLang="en-US" dirty="0" smtClean="0"/>
              <a:t>Risk for suicide</a:t>
            </a:r>
          </a:p>
          <a:p>
            <a:pPr lvl="1"/>
            <a:r>
              <a:rPr lang="en-US" altLang="en-US" dirty="0" smtClean="0"/>
              <a:t>Disordered and/or delusional thinking</a:t>
            </a:r>
          </a:p>
          <a:p>
            <a:pPr lvl="1"/>
            <a:r>
              <a:rPr lang="en-US" altLang="en-US" dirty="0" smtClean="0"/>
              <a:t>Hallucinations</a:t>
            </a:r>
          </a:p>
          <a:p>
            <a:pPr lvl="1"/>
            <a:r>
              <a:rPr lang="en-US" altLang="en-US" dirty="0" smtClean="0"/>
              <a:t>Personal identity disturbances</a:t>
            </a:r>
          </a:p>
          <a:p>
            <a:pPr lvl="1"/>
            <a:r>
              <a:rPr lang="en-US" altLang="en-US" dirty="0" smtClean="0"/>
              <a:t>Impaired verbal communication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1A38C48E-872C-4DF5-88FD-AD24FFD86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#5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4310BB74-3F93-4AC2-8421-68A2D9A83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Outcome identification (acute psychosis; treatment)</a:t>
            </a:r>
          </a:p>
          <a:p>
            <a:pPr lvl="1"/>
            <a:r>
              <a:rPr lang="en-US" altLang="en-US" dirty="0" smtClean="0"/>
              <a:t>Focus on safety of client and others</a:t>
            </a:r>
          </a:p>
          <a:p>
            <a:pPr lvl="1"/>
            <a:r>
              <a:rPr lang="en-US" altLang="en-US" dirty="0" smtClean="0"/>
              <a:t>Contact with reality</a:t>
            </a:r>
          </a:p>
          <a:p>
            <a:pPr lvl="1"/>
            <a:r>
              <a:rPr lang="en-US" altLang="en-US" dirty="0" smtClean="0"/>
              <a:t>Interact with others in environment</a:t>
            </a:r>
          </a:p>
          <a:p>
            <a:pPr lvl="1"/>
            <a:r>
              <a:rPr lang="en-US" altLang="en-US" dirty="0" smtClean="0"/>
              <a:t>Express thoughts and feelings in a safe, socially acceptable manner</a:t>
            </a:r>
          </a:p>
          <a:p>
            <a:pPr lvl="1"/>
            <a:r>
              <a:rPr lang="en-US" altLang="en-US" dirty="0" smtClean="0"/>
              <a:t>Adhere to interventions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FA43A210-2A35-486F-AA7A-DBE86719A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#6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CB11E3A3-81F3-4465-9AE9-36F86FA94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Safety of client and others</a:t>
            </a:r>
          </a:p>
          <a:p>
            <a:pPr lvl="1"/>
            <a:r>
              <a:rPr lang="en-US" altLang="en-US" dirty="0" smtClean="0"/>
              <a:t>Therapeutic relationship</a:t>
            </a:r>
          </a:p>
          <a:p>
            <a:pPr lvl="1"/>
            <a:r>
              <a:rPr lang="en-US" altLang="en-US" dirty="0" smtClean="0"/>
              <a:t>Therapeutic communication</a:t>
            </a:r>
          </a:p>
          <a:p>
            <a:pPr lvl="1"/>
            <a:r>
              <a:rPr lang="en-US" altLang="en-US" dirty="0" smtClean="0"/>
              <a:t>Actions for delusional thoughts</a:t>
            </a:r>
          </a:p>
          <a:p>
            <a:pPr lvl="1"/>
            <a:r>
              <a:rPr lang="en-US" altLang="en-US" dirty="0" smtClean="0"/>
              <a:t>Actions for hallucinations</a:t>
            </a:r>
          </a:p>
          <a:p>
            <a:pPr lvl="1"/>
            <a:r>
              <a:rPr lang="en-US" altLang="en-US" dirty="0" smtClean="0"/>
              <a:t>Coping with socially inappropriate behaviors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F78A025C-DBD4-4F8E-8137-2ACB43FC1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and Nursing Process Application #7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0426D42B-735E-49E4-9BAC-EA3126646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Actions—(cont.)</a:t>
            </a:r>
          </a:p>
          <a:p>
            <a:pPr lvl="1"/>
            <a:r>
              <a:rPr lang="en-US" altLang="en-US" dirty="0" smtClean="0"/>
              <a:t>Client and family education</a:t>
            </a:r>
          </a:p>
          <a:p>
            <a:pPr lvl="2"/>
            <a:r>
              <a:rPr lang="en-US" altLang="en-US" dirty="0" smtClean="0"/>
              <a:t>Signs and symptoms of relapse (see Box 16.5)</a:t>
            </a:r>
          </a:p>
          <a:p>
            <a:pPr lvl="2"/>
            <a:r>
              <a:rPr lang="en-US" altLang="en-US" dirty="0" smtClean="0"/>
              <a:t>Self-care, nutrition</a:t>
            </a:r>
          </a:p>
          <a:p>
            <a:pPr lvl="2"/>
            <a:r>
              <a:rPr lang="en-US" altLang="en-US" dirty="0" smtClean="0"/>
              <a:t>Social skills</a:t>
            </a:r>
          </a:p>
          <a:p>
            <a:pPr lvl="2"/>
            <a:r>
              <a:rPr lang="en-US" altLang="en-US" dirty="0" smtClean="0"/>
              <a:t>Medication management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30A02EEA-D489-4A10-AE56-508DB1A4B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3BAA3FEE-A6A1-4A7E-AD2D-5BB173C1F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nurse should confront the client’s delusions.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309F5646-A8F0-40F9-83EE-3E094C24E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D2AE15D6-C0C4-4DB2-A6EC-28290C4D8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When a client is experiencing delusions, the nurse should focus on the reality and not confront or reinforce the client’s delusions.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CD063C63-350F-4DFD-9A99-E7AB341B30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Age-Related Considerations #1 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D27D6979-23D2-44A3-A224-372CD686E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Rare in children; never diagnosed before age of 5</a:t>
            </a:r>
          </a:p>
          <a:p>
            <a:r>
              <a:rPr lang="en-US" altLang="en-US" dirty="0" smtClean="0"/>
              <a:t>Typical onset: teens (especially in males)</a:t>
            </a:r>
          </a:p>
          <a:p>
            <a:r>
              <a:rPr lang="en-US" altLang="en-US" dirty="0" smtClean="0"/>
              <a:t>Onset of symptoms: 20s (females)</a:t>
            </a:r>
          </a:p>
          <a:p>
            <a:r>
              <a:rPr lang="en-US" altLang="en-US" dirty="0" smtClean="0"/>
              <a:t>Late onset: after age 45</a:t>
            </a:r>
          </a:p>
          <a:p>
            <a:pPr lvl="1"/>
            <a:r>
              <a:rPr lang="en-US" altLang="en-US" dirty="0" smtClean="0"/>
              <a:t>Not usually diagnosed in older adults</a:t>
            </a:r>
          </a:p>
          <a:p>
            <a:pPr lvl="1"/>
            <a:r>
              <a:rPr lang="en-US" altLang="en-US" dirty="0" smtClean="0"/>
              <a:t>Psychotic symptoms later in life usually associated with depression or dementia, not schizophrenia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5FF6C95B-C310-4DA0-B154-157927EC8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Age-Related Considerations #2 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56AECF15-E692-4C09-98A6-822108787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Variety of long-term outcomes for older adults</a:t>
            </a:r>
          </a:p>
          <a:p>
            <a:pPr lvl="1"/>
            <a:r>
              <a:rPr lang="en-US" altLang="en-US" dirty="0" smtClean="0"/>
              <a:t>Approximately one-fourth experiencing dementia, resulting in steady decline in health</a:t>
            </a:r>
          </a:p>
          <a:p>
            <a:pPr lvl="1"/>
            <a:r>
              <a:rPr lang="en-US" altLang="en-US" dirty="0" smtClean="0"/>
              <a:t>Approximately one-fourth experiencing reduction in positive symptoms</a:t>
            </a:r>
          </a:p>
          <a:p>
            <a:pPr lvl="1"/>
            <a:r>
              <a:rPr lang="en-US" altLang="en-US" dirty="0" smtClean="0"/>
              <a:t>Remainder mostly unchanged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A72B195F-6AAC-4E45-9D77-92FE630531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Community-Based Care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D5F45EC1-3238-45D3-971A-3FE465E5E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Housing with family, independently, or in a residential program (e.g., group home)</a:t>
            </a:r>
          </a:p>
          <a:p>
            <a:r>
              <a:rPr lang="en-US" altLang="en-US" dirty="0" smtClean="0"/>
              <a:t>Assertive community treatment programs</a:t>
            </a:r>
          </a:p>
          <a:p>
            <a:r>
              <a:rPr lang="en-US" altLang="en-US" dirty="0" smtClean="0"/>
              <a:t>Behavioral home health care</a:t>
            </a:r>
          </a:p>
          <a:p>
            <a:r>
              <a:rPr lang="en-US" altLang="en-US" dirty="0" smtClean="0"/>
              <a:t>Community support programs</a:t>
            </a:r>
          </a:p>
          <a:p>
            <a:r>
              <a:rPr lang="en-US" altLang="en-US" dirty="0" smtClean="0"/>
              <a:t>Case management services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AB557D6E-7952-4B25-B7DA-6C1A53470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Schizophrenia #2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C0A3EB65-4EB4-44AA-B450-99C11EAEE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Usually diagnosed in late adolescence or early adulthood</a:t>
            </a:r>
          </a:p>
          <a:p>
            <a:r>
              <a:rPr lang="en-US" altLang="en-US" dirty="0" smtClean="0"/>
              <a:t>Peak incidence of onset is 15 to 25 years of age for men and  25 to 35 years of age for women.</a:t>
            </a:r>
          </a:p>
          <a:p>
            <a:r>
              <a:rPr lang="en-US" altLang="en-US" dirty="0" smtClean="0"/>
              <a:t>Prevalence is estimated at about 1% of total population</a:t>
            </a:r>
          </a:p>
          <a:p>
            <a:pPr lvl="1"/>
            <a:r>
              <a:rPr lang="en-US" altLang="en-US" dirty="0" smtClean="0"/>
              <a:t>In the United States, nearly 3 million people are, have been, or will be affected by the disease.</a:t>
            </a:r>
          </a:p>
          <a:p>
            <a:r>
              <a:rPr lang="en-US" altLang="en-US" dirty="0" smtClean="0"/>
              <a:t>Schizoaffective disorder</a:t>
            </a:r>
          </a:p>
          <a:p>
            <a:pPr lvl="1"/>
            <a:r>
              <a:rPr lang="en-US" altLang="en-US" dirty="0" smtClean="0"/>
              <a:t>Client is severely ill.</a:t>
            </a:r>
          </a:p>
          <a:p>
            <a:pPr lvl="1"/>
            <a:r>
              <a:rPr lang="en-US" altLang="en-US" dirty="0" smtClean="0"/>
              <a:t>Mixture of psychotic and mood symptoms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B35A5015-0302-4976-9D89-2F67FDA76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098A904F-16D3-46F1-9EF3-18977229D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Client goals in psychiatric rehabilitation:</a:t>
            </a:r>
          </a:p>
          <a:p>
            <a:pPr lvl="1"/>
            <a:r>
              <a:rPr lang="en-US" altLang="en-US" sz="2000" dirty="0" smtClean="0"/>
              <a:t>Managing one’s own life</a:t>
            </a:r>
          </a:p>
          <a:p>
            <a:pPr lvl="1"/>
            <a:r>
              <a:rPr lang="en-US" altLang="en-US" sz="2000" dirty="0" smtClean="0"/>
              <a:t>Making effective treatment decisions</a:t>
            </a:r>
          </a:p>
          <a:p>
            <a:pPr lvl="1"/>
            <a:r>
              <a:rPr lang="en-US" altLang="en-US" sz="2000" dirty="0" smtClean="0"/>
              <a:t>Having improved quality of life</a:t>
            </a:r>
          </a:p>
          <a:p>
            <a:r>
              <a:rPr lang="en-US" altLang="en-US" sz="2000" dirty="0" smtClean="0"/>
              <a:t>Strategies</a:t>
            </a:r>
          </a:p>
          <a:p>
            <a:pPr lvl="1"/>
            <a:r>
              <a:rPr lang="en-US" altLang="en-US" sz="2000" dirty="0" smtClean="0"/>
              <a:t>Fostering self-efficacy and empowering client</a:t>
            </a:r>
          </a:p>
          <a:p>
            <a:pPr lvl="1"/>
            <a:r>
              <a:rPr lang="en-US" altLang="en-US" sz="2000" dirty="0" smtClean="0"/>
              <a:t>Improving resiliency</a:t>
            </a:r>
          </a:p>
          <a:p>
            <a:pPr lvl="1"/>
            <a:r>
              <a:rPr lang="en-US" altLang="en-US" sz="2000" dirty="0" smtClean="0"/>
              <a:t>Improving coping ability</a:t>
            </a:r>
          </a:p>
          <a:p>
            <a:r>
              <a:rPr lang="en-US" altLang="en-US" sz="2000" dirty="0" smtClean="0"/>
              <a:t>Early identification and treatment</a:t>
            </a:r>
          </a:p>
          <a:p>
            <a:pPr lvl="1"/>
            <a:r>
              <a:rPr lang="en-US" altLang="en-US" sz="2000" dirty="0" smtClean="0"/>
              <a:t>Accurate identification of those at risk</a:t>
            </a:r>
          </a:p>
          <a:p>
            <a:pPr lvl="1"/>
            <a:r>
              <a:rPr lang="en-US" altLang="en-US" sz="2000" dirty="0" smtClean="0"/>
              <a:t>Recognize prodromal signs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4738D95D-5C00-470D-B1D0-36B37F6BC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EF5BE5E7-689A-4E46-A60E-E1629609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Recognize client’s suspicious or paranoid behavior is part of the illness, not a personal affront.</a:t>
            </a:r>
          </a:p>
          <a:p>
            <a:r>
              <a:rPr lang="en-US" altLang="en-US" dirty="0" smtClean="0"/>
              <a:t>Nurse may be frightened; acknowledge those feelings and take measures to ensure safety.</a:t>
            </a:r>
          </a:p>
          <a:p>
            <a:r>
              <a:rPr lang="en-US" altLang="en-US" dirty="0" smtClean="0"/>
              <a:t>Don’t take client’s success or failure personally.</a:t>
            </a:r>
          </a:p>
          <a:p>
            <a:r>
              <a:rPr lang="en-US" altLang="en-US" dirty="0" smtClean="0"/>
              <a:t>Focus on the amount of time client is out of hospital.</a:t>
            </a:r>
          </a:p>
          <a:p>
            <a:r>
              <a:rPr lang="en-US" altLang="en-US" dirty="0" smtClean="0"/>
              <a:t>Visualize the client as they get better.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137DCF54-49F2-48C1-9E50-0B2DECB55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Clinical Course #1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6EF7C5C2-6ADC-4F3F-9E83-E11D58FF5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Onset: abrupt or insidious; most with slow, gradual development of signs and symptoms</a:t>
            </a:r>
          </a:p>
          <a:p>
            <a:r>
              <a:rPr lang="en-US" altLang="en-US" dirty="0" smtClean="0"/>
              <a:t>Diagnosis usually with more actively positive symptoms of psychosis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F097BAAB-89E2-43F7-A91F-7FE8FC9B5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Clinical Course #2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4994882B-8321-402F-8B81-DE2D45295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Immediate-term course: two patterns</a:t>
            </a:r>
          </a:p>
          <a:p>
            <a:pPr lvl="1"/>
            <a:r>
              <a:rPr lang="en-US" altLang="en-US" dirty="0" smtClean="0"/>
              <a:t>Ongoing psychosis, never fully recovering</a:t>
            </a:r>
          </a:p>
          <a:p>
            <a:pPr lvl="1"/>
            <a:r>
              <a:rPr lang="en-US" altLang="en-US" dirty="0" smtClean="0"/>
              <a:t>Episodes of psychotic symptoms alternating with episodes of relatively complete recovery</a:t>
            </a:r>
          </a:p>
          <a:p>
            <a:r>
              <a:rPr lang="en-US" altLang="en-US" dirty="0" smtClean="0"/>
              <a:t>Long-term course: intensity of psychosis diminishes with age; disease becomes less disruptive; clients may live independently later in life; many have difficulty functioning in the community.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EC8D8030-FE0F-431D-9D42-EC9D72CC1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Disorders 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E8DBFD9D-FA48-4438-A4C1-7B22FF7521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Schizophreniform disorder</a:t>
            </a:r>
          </a:p>
          <a:p>
            <a:r>
              <a:rPr lang="en-US" altLang="en-US" dirty="0" smtClean="0"/>
              <a:t>Catatonia</a:t>
            </a:r>
          </a:p>
          <a:p>
            <a:r>
              <a:rPr lang="en-US" altLang="en-US" dirty="0" smtClean="0"/>
              <a:t>Delusional disorder</a:t>
            </a:r>
          </a:p>
          <a:p>
            <a:r>
              <a:rPr lang="en-US" altLang="en-US" dirty="0" smtClean="0"/>
              <a:t>Brief psychotic disorder</a:t>
            </a:r>
          </a:p>
          <a:p>
            <a:r>
              <a:rPr lang="en-US" altLang="en-US" dirty="0" smtClean="0"/>
              <a:t>Shared psychotic disorder</a:t>
            </a:r>
          </a:p>
          <a:p>
            <a:r>
              <a:rPr lang="en-US" altLang="en-US" dirty="0" smtClean="0"/>
              <a:t>Schizotypical personality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0B5D18A3-DA8D-4994-9568-93A4C4F69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4BEF07D-136A-4D5B-870D-811C2CD106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Biologic theories</a:t>
            </a:r>
          </a:p>
          <a:p>
            <a:pPr lvl="1"/>
            <a:r>
              <a:rPr lang="en-US" altLang="en-US" dirty="0" smtClean="0"/>
              <a:t>Genetic factors (genetic risk is polygenic)</a:t>
            </a:r>
          </a:p>
          <a:p>
            <a:pPr lvl="1"/>
            <a:r>
              <a:rPr lang="en-US" altLang="en-US" dirty="0" smtClean="0"/>
              <a:t>Neuroanatomic and neurochemical factors (less brain tissue and cerebrospinal fluid; dopamine excess and serotonin modulation of dopamine)</a:t>
            </a:r>
          </a:p>
          <a:p>
            <a:pPr lvl="1"/>
            <a:r>
              <a:rPr lang="en-US" altLang="en-US" dirty="0" smtClean="0"/>
              <a:t>Immunovirologic factors (viral exposure; cytokines)</a:t>
            </a:r>
          </a:p>
          <a:p>
            <a:pPr lvl="2"/>
            <a:r>
              <a:rPr lang="en-US" altLang="en-US" dirty="0" smtClean="0"/>
              <a:t>Researchers focusing on infections in pregnant women as a possible origin</a:t>
            </a:r>
          </a:p>
          <a:p>
            <a:pPr lvl="3"/>
            <a:r>
              <a:rPr lang="en-US" altLang="en-US" dirty="0" smtClean="0"/>
              <a:t>After influenza epidemics</a:t>
            </a:r>
          </a:p>
          <a:p>
            <a:pPr lvl="3"/>
            <a:r>
              <a:rPr lang="en-US" altLang="en-US" dirty="0" smtClean="0"/>
              <a:t>Respiratory ailments</a:t>
            </a:r>
          </a:p>
          <a:p>
            <a:pPr lvl="2"/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7AC7B3E9-1998-4348-B045-B70D9652A5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D0485F14-4C1B-4179-BF39-861D8347E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Positive symptoms of schizophrenia include a flat affect and social withdrawal.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B72D2142-E4C2-43C5-BE78-C192AAC24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8044FC1A-C040-474F-84A3-DA9993607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Flat affect and social withdrawal are negative symptoms of schizophrenia.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1925</TotalTime>
  <Words>1197</Words>
  <Application>Microsoft Office PowerPoint</Application>
  <PresentationFormat>On-screen Show (4:3)</PresentationFormat>
  <Paragraphs>194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LWW TEMPLATE</vt:lpstr>
      <vt:lpstr>Chapter 16   Schizophrenia</vt:lpstr>
      <vt:lpstr>Schizophrenia #1</vt:lpstr>
      <vt:lpstr>Schizophrenia #2</vt:lpstr>
      <vt:lpstr>Clinical Course #1</vt:lpstr>
      <vt:lpstr>Clinical Course #2</vt:lpstr>
      <vt:lpstr>Related Disorders </vt:lpstr>
      <vt:lpstr>Etiology</vt:lpstr>
      <vt:lpstr>Question #1</vt:lpstr>
      <vt:lpstr>Answer to Question #1</vt:lpstr>
      <vt:lpstr>Cultural Considerations  </vt:lpstr>
      <vt:lpstr>Psychopharmacology Treatment</vt:lpstr>
      <vt:lpstr>Psychopharmacology: Maintenance Therapy </vt:lpstr>
      <vt:lpstr>Psychopharmacology: Side Effects #1</vt:lpstr>
      <vt:lpstr>Psychopharmacology: Side Effects #2 </vt:lpstr>
      <vt:lpstr>Psychosocial Treatment </vt:lpstr>
      <vt:lpstr>Question #2 </vt:lpstr>
      <vt:lpstr>Answer to Question #2</vt:lpstr>
      <vt:lpstr>Schizophrenia and Nursing Process Application #1</vt:lpstr>
      <vt:lpstr>Schizophrenia and Nursing Process Application #2</vt:lpstr>
      <vt:lpstr>Schizophrenia and Nursing Process Application #3</vt:lpstr>
      <vt:lpstr>Schizophrenia and Nursing Process Application #4</vt:lpstr>
      <vt:lpstr>Schizophrenia and Nursing Process Application #5</vt:lpstr>
      <vt:lpstr>Schizophrenia and Nursing Process Application #6</vt:lpstr>
      <vt:lpstr>Schizophrenia and Nursing Process Application #7</vt:lpstr>
      <vt:lpstr>Question #3</vt:lpstr>
      <vt:lpstr>Answer to Question #3</vt:lpstr>
      <vt:lpstr>Age-Related Considerations #1 </vt:lpstr>
      <vt:lpstr>Age-Related Considerations #2 </vt:lpstr>
      <vt:lpstr>Community-Based Care</vt:lpstr>
      <vt:lpstr>Mental Health Promotion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16: Schizophrenia</dc:title>
  <dc:creator>Dale Gray</dc:creator>
  <cp:lastModifiedBy> </cp:lastModifiedBy>
  <cp:revision>198</cp:revision>
  <cp:lastPrinted>2013-02-13T21:20:36Z</cp:lastPrinted>
  <dcterms:created xsi:type="dcterms:W3CDTF">2001-02-15T19:07:27Z</dcterms:created>
  <dcterms:modified xsi:type="dcterms:W3CDTF">2022-07-21T06:56:24Z</dcterms:modified>
</cp:coreProperties>
</file>