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40"/>
  </p:notesMasterIdLst>
  <p:handoutMasterIdLst>
    <p:handoutMasterId r:id="rId41"/>
  </p:handoutMasterIdLst>
  <p:sldIdLst>
    <p:sldId id="321" r:id="rId2"/>
    <p:sldId id="332" r:id="rId3"/>
    <p:sldId id="357" r:id="rId4"/>
    <p:sldId id="333" r:id="rId5"/>
    <p:sldId id="334" r:id="rId6"/>
    <p:sldId id="358" r:id="rId7"/>
    <p:sldId id="300" r:id="rId8"/>
    <p:sldId id="349" r:id="rId9"/>
    <p:sldId id="350" r:id="rId10"/>
    <p:sldId id="301" r:id="rId11"/>
    <p:sldId id="335" r:id="rId12"/>
    <p:sldId id="336" r:id="rId13"/>
    <p:sldId id="337" r:id="rId14"/>
    <p:sldId id="338" r:id="rId15"/>
    <p:sldId id="351" r:id="rId16"/>
    <p:sldId id="352" r:id="rId17"/>
    <p:sldId id="339" r:id="rId18"/>
    <p:sldId id="340" r:id="rId19"/>
    <p:sldId id="341" r:id="rId20"/>
    <p:sldId id="342" r:id="rId21"/>
    <p:sldId id="343" r:id="rId22"/>
    <p:sldId id="344" r:id="rId23"/>
    <p:sldId id="353" r:id="rId24"/>
    <p:sldId id="354" r:id="rId25"/>
    <p:sldId id="345" r:id="rId26"/>
    <p:sldId id="346" r:id="rId27"/>
    <p:sldId id="360" r:id="rId28"/>
    <p:sldId id="347" r:id="rId29"/>
    <p:sldId id="348" r:id="rId30"/>
    <p:sldId id="361" r:id="rId31"/>
    <p:sldId id="327" r:id="rId32"/>
    <p:sldId id="355" r:id="rId33"/>
    <p:sldId id="356" r:id="rId34"/>
    <p:sldId id="328" r:id="rId35"/>
    <p:sldId id="329" r:id="rId36"/>
    <p:sldId id="330" r:id="rId37"/>
    <p:sldId id="363" r:id="rId38"/>
    <p:sldId id="331" r:id="rId39"/>
  </p:sldIdLst>
  <p:sldSz cx="9144000" cy="6858000" type="screen4x3"/>
  <p:notesSz cx="6858000" cy="91995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73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97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74CF"/>
    <a:srgbClr val="1B7EE1"/>
    <a:srgbClr val="1973CD"/>
    <a:srgbClr val="1666B6"/>
    <a:srgbClr val="0C66C0"/>
    <a:srgbClr val="0066CC"/>
    <a:srgbClr val="0099FF"/>
    <a:srgbClr val="186E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5701" autoAdjust="0"/>
  </p:normalViewPr>
  <p:slideViewPr>
    <p:cSldViewPr snapToGrid="0">
      <p:cViewPr varScale="1">
        <p:scale>
          <a:sx n="65" d="100"/>
          <a:sy n="65" d="100"/>
        </p:scale>
        <p:origin x="-1416" y="-114"/>
      </p:cViewPr>
      <p:guideLst>
        <p:guide orient="horz" pos="2160"/>
        <p:guide pos="2880"/>
        <p:guide pos="2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1152" y="-90"/>
      </p:cViewPr>
      <p:guideLst>
        <p:guide orient="horz" pos="2897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B5056235-9FFA-4C6C-BDD6-559BE3AED5C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8A9A054-9E78-4EB5-AE01-44CD7B9C634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7788" y="0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6D754F5B-83BF-48CF-9801-AA8D997D785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9188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09F90A3C-63CD-4FED-9D96-6C985E6095D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7788" y="8739188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anose="02020603050405020304" pitchFamily="18" charset="0"/>
              </a:defRPr>
            </a:lvl1pPr>
          </a:lstStyle>
          <a:p>
            <a:fld id="{DFB5EB53-71EE-4C83-9DB9-F1A647D7E9B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84739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1C3980F1-ED5D-489D-B8A4-2F07FCC730D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18CDEFB8-D668-4BD0-9576-6B7C30292AE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7788" y="0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4036" name="Rectangle 4">
            <a:extLst>
              <a:ext uri="{FF2B5EF4-FFF2-40B4-BE49-F238E27FC236}">
                <a16:creationId xmlns="" xmlns:a16="http://schemas.microsoft.com/office/drawing/2014/main" id="{8F01041B-F1D3-444D-8277-A79E634C09A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5063" y="688975"/>
            <a:ext cx="4595812" cy="34464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F1ED134-6CBF-4A6B-9738-480D5447128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38200" y="4343400"/>
            <a:ext cx="50292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58E2F742-E302-464F-81DC-8902E15C360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39188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4ABE3D70-0D9C-4432-8CC4-79F496B867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7788" y="8739188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anose="02020603050405020304" pitchFamily="18" charset="0"/>
              </a:defRPr>
            </a:lvl1pPr>
          </a:lstStyle>
          <a:p>
            <a:fld id="{5DC66C3D-3691-47F2-937C-2460576C365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13780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>
            <a:extLst>
              <a:ext uri="{FF2B5EF4-FFF2-40B4-BE49-F238E27FC236}">
                <a16:creationId xmlns="" xmlns:a16="http://schemas.microsoft.com/office/drawing/2014/main" id="{0E525094-D2B3-4C86-B7D8-C3A6F90C847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19200" y="2667000"/>
            <a:ext cx="6705600" cy="3505200"/>
          </a:xfrm>
          <a:prstGeom prst="rect">
            <a:avLst/>
          </a:prstGeom>
          <a:noFill/>
          <a:ln w="19050">
            <a:solidFill>
              <a:srgbClr val="1974C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dirty="0"/>
          </a:p>
        </p:txBody>
      </p:sp>
      <p:pic>
        <p:nvPicPr>
          <p:cNvPr id="5" name="Picture 12" descr="ppt_opener.jpg">
            <a:extLst>
              <a:ext uri="{FF2B5EF4-FFF2-40B4-BE49-F238E27FC236}">
                <a16:creationId xmlns="" xmlns:a16="http://schemas.microsoft.com/office/drawing/2014/main" id="{870021F1-A65E-4E5E-AFCB-A48C516613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5288"/>
            <a:ext cx="91440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1265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1223963" y="3724275"/>
            <a:ext cx="6692900" cy="838200"/>
          </a:xfrm>
          <a:effectLst/>
        </p:spPr>
        <p:txBody>
          <a:bodyPr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1266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307013"/>
            <a:ext cx="6400800" cy="533400"/>
          </a:xfrm>
        </p:spPr>
        <p:txBody>
          <a:bodyPr lIns="91440" tIns="45720" rIns="91440" bIns="45720"/>
          <a:lstStyle>
            <a:lvl1pPr marL="0" indent="0" algn="ctr">
              <a:buFontTx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303477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2112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9263" y="1611313"/>
            <a:ext cx="2155825" cy="44211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200" y="1611313"/>
            <a:ext cx="6316663" cy="44211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1179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9">
            <a:extLst>
              <a:ext uri="{FF2B5EF4-FFF2-40B4-BE49-F238E27FC236}">
                <a16:creationId xmlns="" xmlns:a16="http://schemas.microsoft.com/office/drawing/2014/main" id="{80B9BEF1-4699-42A8-A0F5-1BB51D929F8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19200" y="2667000"/>
            <a:ext cx="6705600" cy="3505200"/>
          </a:xfrm>
          <a:prstGeom prst="rect">
            <a:avLst/>
          </a:prstGeom>
          <a:noFill/>
          <a:ln w="19050">
            <a:solidFill>
              <a:srgbClr val="1974C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dirty="0"/>
          </a:p>
        </p:txBody>
      </p:sp>
      <p:pic>
        <p:nvPicPr>
          <p:cNvPr id="4" name="Picture 15" descr="ppt_opener.jpg">
            <a:extLst>
              <a:ext uri="{FF2B5EF4-FFF2-40B4-BE49-F238E27FC236}">
                <a16:creationId xmlns="" xmlns:a16="http://schemas.microsoft.com/office/drawing/2014/main" id="{AE4485D1-B28A-46C7-8E67-70DE02B8E8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8300"/>
            <a:ext cx="91440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1265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1223963" y="3041885"/>
            <a:ext cx="6692900" cy="838200"/>
          </a:xfrm>
          <a:effectLst/>
        </p:spPr>
        <p:txBody>
          <a:bodyPr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40797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80988" indent="-280988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v"/>
              <a:defRPr sz="2400"/>
            </a:lvl1pPr>
            <a:lvl2pPr marL="862013" indent="-404813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  <a:defRPr sz="2400"/>
            </a:lvl2pPr>
            <a:lvl3pPr marL="1204913" indent="-2286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400"/>
            </a:lvl3pPr>
            <a:lvl4pPr marL="1600200" indent="-228600">
              <a:buFont typeface="Wingdings" panose="05000000000000000000" pitchFamily="2" charset="2"/>
              <a:buChar char="Ø"/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30553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96465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200" y="2346325"/>
            <a:ext cx="4230688" cy="3686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3288" y="2346325"/>
            <a:ext cx="4230687" cy="3686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6611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33433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10046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8984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03664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4603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>
            <a:extLst>
              <a:ext uri="{FF2B5EF4-FFF2-40B4-BE49-F238E27FC236}">
                <a16:creationId xmlns="" xmlns:a16="http://schemas.microsoft.com/office/drawing/2014/main" id="{B74CDAE2-ABA9-4B29-A396-0E6AF0383B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33388" y="847040"/>
            <a:ext cx="8524875" cy="38893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4">
            <a:extLst>
              <a:ext uri="{FF2B5EF4-FFF2-40B4-BE49-F238E27FC236}">
                <a16:creationId xmlns="" xmlns:a16="http://schemas.microsoft.com/office/drawing/2014/main" id="{89458041-E86F-4138-938D-D0A64FB09E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25736" y="1677573"/>
            <a:ext cx="8613775" cy="368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Text Box 8">
            <a:extLst>
              <a:ext uri="{FF2B5EF4-FFF2-40B4-BE49-F238E27FC236}">
                <a16:creationId xmlns="" xmlns:a16="http://schemas.microsoft.com/office/drawing/2014/main" id="{E106AA0F-8158-4164-92CA-BF163F1D4FC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003925" y="6089650"/>
            <a:ext cx="2820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1030" name="Text Box 11">
            <a:extLst>
              <a:ext uri="{FF2B5EF4-FFF2-40B4-BE49-F238E27FC236}">
                <a16:creationId xmlns="" xmlns:a16="http://schemas.microsoft.com/office/drawing/2014/main" id="{090F3477-3A42-4568-A861-3FDA4A4116E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03213" y="6581775"/>
            <a:ext cx="8840787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endParaRPr lang="en-US" altLang="en-US" sz="1000" dirty="0"/>
          </a:p>
        </p:txBody>
      </p:sp>
      <p:sp>
        <p:nvSpPr>
          <p:cNvPr id="8" name="Text Box 13">
            <a:extLst>
              <a:ext uri="{FF2B5EF4-FFF2-40B4-BE49-F238E27FC236}">
                <a16:creationId xmlns="" xmlns:a16="http://schemas.microsoft.com/office/drawing/2014/main" id="{1A5CE6DC-0725-4277-B3E3-4EDDA8DAFA2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588125"/>
            <a:ext cx="9144000" cy="269875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000" dirty="0">
                <a:latin typeface="Arial" charset="0"/>
              </a:rPr>
              <a:t>Copyright © 2023 Wolters Kluwer • All Rights Reserved</a:t>
            </a:r>
          </a:p>
        </p:txBody>
      </p:sp>
      <p:pic>
        <p:nvPicPr>
          <p:cNvPr id="1031" name="Picture 7" descr="WK_CMYK.jpg">
            <a:extLst>
              <a:ext uri="{FF2B5EF4-FFF2-40B4-BE49-F238E27FC236}">
                <a16:creationId xmlns="" xmlns:a16="http://schemas.microsoft.com/office/drawing/2014/main" id="{C3F87045-F9B1-4A7F-81E0-4EA9AC20667C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600825"/>
            <a:ext cx="131762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508BA2CF-1A1F-41BB-9353-919F4691F17D}"/>
              </a:ext>
            </a:extLst>
          </p:cNvPr>
          <p:cNvCxnSpPr/>
          <p:nvPr userDrawn="1"/>
        </p:nvCxnSpPr>
        <p:spPr>
          <a:xfrm>
            <a:off x="0" y="1295400"/>
            <a:ext cx="914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9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9pPr>
    </p:titleStyle>
    <p:bodyStyle>
      <a:lvl1pPr marL="280988" indent="-280988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62013" indent="-404813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Courier New" pitchFamily="49" charset="0"/>
        <a:buChar char="o"/>
        <a:defRPr sz="2400">
          <a:solidFill>
            <a:schemeClr val="tx1"/>
          </a:solidFill>
          <a:latin typeface="+mn-lt"/>
        </a:defRPr>
      </a:lvl2pPr>
      <a:lvl3pPr marL="1204913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366E35EB-A258-4A1F-B9E7-07EC597F98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5550" y="2917295"/>
            <a:ext cx="6692900" cy="1329595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</a:t>
            </a:r>
            <a:r>
              <a:rPr lang="en-GB" alt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 </a:t>
            </a:r>
            <a: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Mood Disorders and Suicide</a:t>
            </a:r>
            <a:endParaRPr lang="en-US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8438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="" xmlns:a16="http://schemas.microsoft.com/office/drawing/2014/main" id="{EFDC801B-9D9D-4138-8EE2-B5FAE26005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Major Depressive Disorder</a:t>
            </a:r>
            <a:endParaRPr lang="en-US" altLang="en-US" dirty="0"/>
          </a:p>
        </p:txBody>
      </p:sp>
      <p:sp>
        <p:nvSpPr>
          <p:cNvPr id="12291" name="Rectangle 3">
            <a:extLst>
              <a:ext uri="{FF2B5EF4-FFF2-40B4-BE49-F238E27FC236}">
                <a16:creationId xmlns="" xmlns:a16="http://schemas.microsoft.com/office/drawing/2014/main" id="{8F44152B-5BD0-45C2-9762-1D789D2F47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An untreated episode of depression can last weeks, months, or years.</a:t>
            </a:r>
          </a:p>
          <a:p>
            <a:pPr lvl="1"/>
            <a:r>
              <a:rPr lang="en-US" altLang="en-US" dirty="0" smtClean="0"/>
              <a:t>Most clear in about 6 months</a:t>
            </a:r>
          </a:p>
          <a:p>
            <a:r>
              <a:rPr lang="en-US" altLang="en-US" dirty="0" smtClean="0"/>
              <a:t>50% to 60% will have a recurrence.</a:t>
            </a:r>
          </a:p>
          <a:p>
            <a:r>
              <a:rPr lang="en-US" altLang="en-US" dirty="0" smtClean="0"/>
              <a:t>Approximately 20% will develop a chronic form of depression.</a:t>
            </a:r>
          </a:p>
          <a:p>
            <a:r>
              <a:rPr lang="en-US" altLang="en-US" dirty="0" smtClean="0"/>
              <a:t>Some people with severe depression have psychotic features.</a:t>
            </a:r>
            <a:endParaRPr lang="en-US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="" xmlns:a16="http://schemas.microsoft.com/office/drawing/2014/main" id="{9FFA653D-9369-43B1-9603-17F2F49D5C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Psychopharmacology</a:t>
            </a:r>
            <a:endParaRPr lang="en-US" altLang="en-US" dirty="0"/>
          </a:p>
        </p:txBody>
      </p:sp>
      <p:sp>
        <p:nvSpPr>
          <p:cNvPr id="14339" name="Rectangle 3">
            <a:extLst>
              <a:ext uri="{FF2B5EF4-FFF2-40B4-BE49-F238E27FC236}">
                <a16:creationId xmlns="" xmlns:a16="http://schemas.microsoft.com/office/drawing/2014/main" id="{E76D53F5-2015-4088-992B-A49670A083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Major categories of antidepressants</a:t>
            </a:r>
          </a:p>
          <a:p>
            <a:pPr lvl="1"/>
            <a:r>
              <a:rPr lang="en-US" altLang="en-US" dirty="0" smtClean="0"/>
              <a:t>Selective serotonin reuptake inhibitors (SSRIs; Table 17.1)</a:t>
            </a:r>
          </a:p>
          <a:p>
            <a:pPr lvl="1"/>
            <a:r>
              <a:rPr lang="en-US" altLang="en-US" dirty="0" smtClean="0"/>
              <a:t>Tricyclic antidepressants (Table 17.2)</a:t>
            </a:r>
          </a:p>
          <a:p>
            <a:pPr lvl="1"/>
            <a:r>
              <a:rPr lang="en-US" altLang="en-US" dirty="0" smtClean="0"/>
              <a:t>Atypical antidepressants (Table 17.3)</a:t>
            </a:r>
          </a:p>
          <a:p>
            <a:pPr lvl="1"/>
            <a:r>
              <a:rPr lang="en-US" altLang="en-US" dirty="0" smtClean="0"/>
              <a:t>Monoamine oxidase inhibitors (MAOIs; Table 17.4)</a:t>
            </a:r>
          </a:p>
          <a:p>
            <a:pPr lvl="2"/>
            <a:r>
              <a:rPr lang="en-US" altLang="en-US" dirty="0" smtClean="0"/>
              <a:t>Hypertensive crisis</a:t>
            </a:r>
          </a:p>
          <a:p>
            <a:pPr lvl="2"/>
            <a:r>
              <a:rPr lang="en-US" altLang="en-US" dirty="0" smtClean="0"/>
              <a:t>Serotonin syndrome</a:t>
            </a:r>
            <a:endParaRPr lang="en-US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="" xmlns:a16="http://schemas.microsoft.com/office/drawing/2014/main" id="{131CBDCA-6C7B-45FF-8CFD-3CE469234B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Other Medical Treatments and Psychotherapy</a:t>
            </a:r>
            <a:endParaRPr lang="en-US" altLang="en-US" dirty="0"/>
          </a:p>
        </p:txBody>
      </p:sp>
      <p:sp>
        <p:nvSpPr>
          <p:cNvPr id="15363" name="Rectangle 3">
            <a:extLst>
              <a:ext uri="{FF2B5EF4-FFF2-40B4-BE49-F238E27FC236}">
                <a16:creationId xmlns="" xmlns:a16="http://schemas.microsoft.com/office/drawing/2014/main" id="{F496D910-0E73-46D2-A922-D507282255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dirty="0" smtClean="0"/>
              <a:t>Electroconvulsive therapy (ECT)</a:t>
            </a:r>
          </a:p>
          <a:p>
            <a:r>
              <a:rPr lang="en-US" altLang="en-US" sz="2000" dirty="0" smtClean="0"/>
              <a:t>Psychotherapy (combined with medications)</a:t>
            </a:r>
          </a:p>
          <a:p>
            <a:pPr lvl="1"/>
            <a:r>
              <a:rPr lang="en-US" altLang="en-US" sz="2000" dirty="0" smtClean="0"/>
              <a:t>Interpersonal therapy: relationship difficulties</a:t>
            </a:r>
          </a:p>
          <a:p>
            <a:pPr lvl="1"/>
            <a:r>
              <a:rPr lang="en-US" altLang="en-US" sz="2000" dirty="0" smtClean="0"/>
              <a:t>Behavior therapy: positive reinforcement of interactions</a:t>
            </a:r>
          </a:p>
          <a:p>
            <a:pPr lvl="1"/>
            <a:r>
              <a:rPr lang="en-US" altLang="en-US" sz="2000" dirty="0" smtClean="0"/>
              <a:t>Cognitive therapy: cognitive distortions (Table 17.5)</a:t>
            </a:r>
          </a:p>
          <a:p>
            <a:r>
              <a:rPr lang="en-US" altLang="en-US" sz="2000" dirty="0" smtClean="0"/>
              <a:t>Other somatic therapies</a:t>
            </a:r>
          </a:p>
          <a:p>
            <a:pPr lvl="1"/>
            <a:r>
              <a:rPr lang="en-US" altLang="en-US" sz="2000" dirty="0" smtClean="0"/>
              <a:t>Transcranial magnetic stimulation (TMS)</a:t>
            </a:r>
          </a:p>
          <a:p>
            <a:pPr lvl="1"/>
            <a:r>
              <a:rPr lang="en-US" altLang="en-US" sz="2000" dirty="0" smtClean="0"/>
              <a:t>Magnetic seizure therapy</a:t>
            </a:r>
          </a:p>
          <a:p>
            <a:pPr lvl="1"/>
            <a:r>
              <a:rPr lang="en-US" altLang="en-US" sz="2000" dirty="0" smtClean="0"/>
              <a:t>Deep brain stimulation</a:t>
            </a:r>
          </a:p>
          <a:p>
            <a:pPr lvl="1"/>
            <a:r>
              <a:rPr lang="en-US" altLang="en-US" sz="2000" dirty="0" smtClean="0"/>
              <a:t>Vagal nerve stimulation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="" xmlns:a16="http://schemas.microsoft.com/office/drawing/2014/main" id="{E27C0AFC-0EDB-47E5-8050-6928709AAD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Major Depressive Disorder and Nursing Process Application #1</a:t>
            </a:r>
            <a:endParaRPr lang="en-US" altLang="en-US" dirty="0"/>
          </a:p>
        </p:txBody>
      </p:sp>
      <p:sp>
        <p:nvSpPr>
          <p:cNvPr id="16387" name="Rectangle 3">
            <a:extLst>
              <a:ext uri="{FF2B5EF4-FFF2-40B4-BE49-F238E27FC236}">
                <a16:creationId xmlns="" xmlns:a16="http://schemas.microsoft.com/office/drawing/2014/main" id="{CF9C03D5-B2D0-40CC-B873-E5FCD8ED48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Assessment</a:t>
            </a:r>
          </a:p>
          <a:p>
            <a:pPr lvl="1"/>
            <a:r>
              <a:rPr lang="en-US" altLang="en-US" dirty="0" smtClean="0"/>
              <a:t>History</a:t>
            </a:r>
          </a:p>
          <a:p>
            <a:pPr lvl="1"/>
            <a:r>
              <a:rPr lang="en-US" altLang="en-US" dirty="0" smtClean="0"/>
              <a:t>General appearance and motor behavior (psychomotor retardation, latency of response, psychomotor agitation)</a:t>
            </a:r>
          </a:p>
          <a:p>
            <a:pPr lvl="1"/>
            <a:r>
              <a:rPr lang="en-US" altLang="en-US" dirty="0" smtClean="0"/>
              <a:t>Mood and affect (anhedonia)</a:t>
            </a:r>
          </a:p>
          <a:p>
            <a:pPr lvl="1"/>
            <a:r>
              <a:rPr lang="en-US" altLang="en-US" dirty="0" smtClean="0"/>
              <a:t>Thought process and content (rumination, thoughts of suicide)</a:t>
            </a:r>
          </a:p>
          <a:p>
            <a:pPr lvl="1"/>
            <a:r>
              <a:rPr lang="en-US" altLang="en-US" dirty="0" smtClean="0"/>
              <a:t>Sensorium and intellectual processes (impaired memory)</a:t>
            </a:r>
            <a:endParaRPr lang="en-US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="" xmlns:a16="http://schemas.microsoft.com/office/drawing/2014/main" id="{6153C898-09D8-4172-80BE-B956D44561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Major Depressive Disorder and Nursing Process Application #2</a:t>
            </a:r>
            <a:endParaRPr lang="en-US" altLang="en-US" dirty="0"/>
          </a:p>
        </p:txBody>
      </p:sp>
      <p:sp>
        <p:nvSpPr>
          <p:cNvPr id="17411" name="Rectangle 3">
            <a:extLst>
              <a:ext uri="{FF2B5EF4-FFF2-40B4-BE49-F238E27FC236}">
                <a16:creationId xmlns="" xmlns:a16="http://schemas.microsoft.com/office/drawing/2014/main" id="{2CC34FF1-44AC-4D0F-A61F-F3C045D3AC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dirty="0" smtClean="0"/>
              <a:t>Assessment—(cont.)</a:t>
            </a:r>
          </a:p>
          <a:p>
            <a:pPr lvl="1"/>
            <a:r>
              <a:rPr lang="en-US" altLang="en-US" sz="2000" dirty="0" smtClean="0"/>
              <a:t>Judgment and insight (impaired judgment)</a:t>
            </a:r>
          </a:p>
          <a:p>
            <a:pPr lvl="1"/>
            <a:r>
              <a:rPr lang="en-US" altLang="en-US" sz="2000" dirty="0" smtClean="0"/>
              <a:t>Self-concept (feelings of worthlessness)</a:t>
            </a:r>
          </a:p>
          <a:p>
            <a:pPr lvl="1"/>
            <a:r>
              <a:rPr lang="en-US" altLang="en-US" sz="2000" dirty="0" smtClean="0"/>
              <a:t>Roles and relationships (the more severe the depression, the greater the difficulty)</a:t>
            </a:r>
          </a:p>
          <a:p>
            <a:pPr lvl="1"/>
            <a:r>
              <a:rPr lang="en-US" altLang="en-US" sz="2000" dirty="0" smtClean="0"/>
              <a:t>Physiological and self-care considerations</a:t>
            </a:r>
          </a:p>
          <a:p>
            <a:pPr lvl="1"/>
            <a:r>
              <a:rPr lang="en-US" altLang="en-US" sz="2000" dirty="0" smtClean="0"/>
              <a:t>Depression rating scales</a:t>
            </a:r>
          </a:p>
          <a:p>
            <a:pPr lvl="2"/>
            <a:r>
              <a:rPr lang="en-US" altLang="en-US" sz="2000" dirty="0" smtClean="0"/>
              <a:t>Self-rating scales: </a:t>
            </a:r>
            <a:r>
              <a:rPr lang="en-IN" sz="2000" dirty="0" smtClean="0"/>
              <a:t>Zung Self-Rating Depression Scale and Beck Depression Inventory</a:t>
            </a:r>
            <a:endParaRPr lang="en-US" altLang="en-US" sz="2000" dirty="0" smtClean="0"/>
          </a:p>
          <a:p>
            <a:pPr lvl="2"/>
            <a:r>
              <a:rPr lang="en-US" altLang="en-US" sz="2000" dirty="0" smtClean="0"/>
              <a:t>Clinician rating scale: Hamilton Rating Scale for Depression (Box 17.1)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="" xmlns:a16="http://schemas.microsoft.com/office/drawing/2014/main" id="{841F476D-9C61-47C3-9060-9A3DD4D16C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#2</a:t>
            </a:r>
            <a:endParaRPr lang="en-US" altLang="en-US" dirty="0"/>
          </a:p>
        </p:txBody>
      </p:sp>
      <p:sp>
        <p:nvSpPr>
          <p:cNvPr id="18435" name="Rectangle 3">
            <a:extLst>
              <a:ext uri="{FF2B5EF4-FFF2-40B4-BE49-F238E27FC236}">
                <a16:creationId xmlns="" xmlns:a16="http://schemas.microsoft.com/office/drawing/2014/main" id="{3767C524-24D0-44EA-ABCE-2D332A8CFD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Is the following statement true or false?</a:t>
            </a:r>
          </a:p>
          <a:p>
            <a:r>
              <a:rPr lang="en-US" altLang="en-US" dirty="0" smtClean="0"/>
              <a:t>Clients with depression often exhibit anhedonia.</a:t>
            </a:r>
            <a:endParaRPr lang="en-US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="" xmlns:a16="http://schemas.microsoft.com/office/drawing/2014/main" id="{15FE01EE-7C2F-4B3D-80D8-4F494D2960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Answer to Question #2</a:t>
            </a:r>
            <a:endParaRPr lang="en-US" altLang="en-US" dirty="0"/>
          </a:p>
        </p:txBody>
      </p:sp>
      <p:sp>
        <p:nvSpPr>
          <p:cNvPr id="19459" name="Rectangle 3">
            <a:extLst>
              <a:ext uri="{FF2B5EF4-FFF2-40B4-BE49-F238E27FC236}">
                <a16:creationId xmlns="" xmlns:a16="http://schemas.microsoft.com/office/drawing/2014/main" id="{35F98751-1514-48F4-8A7E-A55ABE74BA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True</a:t>
            </a:r>
          </a:p>
          <a:p>
            <a:r>
              <a:rPr lang="en-US" altLang="en-US" dirty="0" smtClean="0"/>
              <a:t>Rationale: Anhedonia refers to the loss of any sense of pleasure from activities that a person formerly enjoyed. This is a manifestation of depression.</a:t>
            </a:r>
            <a:endParaRPr lang="en-US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="" xmlns:a16="http://schemas.microsoft.com/office/drawing/2014/main" id="{67E5E782-4752-4B7E-A9CC-562670D2DC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Major Depressive Disorder and Nursing Process Application #3</a:t>
            </a:r>
            <a:endParaRPr lang="en-US" altLang="en-US" dirty="0"/>
          </a:p>
        </p:txBody>
      </p:sp>
      <p:sp>
        <p:nvSpPr>
          <p:cNvPr id="20483" name="Rectangle 3">
            <a:extLst>
              <a:ext uri="{FF2B5EF4-FFF2-40B4-BE49-F238E27FC236}">
                <a16:creationId xmlns="" xmlns:a16="http://schemas.microsoft.com/office/drawing/2014/main" id="{BBC5DC6A-23F6-426F-82E2-C8A11D32EF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Data analysis and priorities</a:t>
            </a:r>
          </a:p>
          <a:p>
            <a:r>
              <a:rPr lang="en-US" altLang="en-US" dirty="0" smtClean="0"/>
              <a:t>Outcome identification</a:t>
            </a:r>
          </a:p>
          <a:p>
            <a:pPr lvl="1"/>
            <a:r>
              <a:rPr lang="en-US" altLang="en-US" dirty="0" smtClean="0"/>
              <a:t>Free from self-injury</a:t>
            </a:r>
          </a:p>
          <a:p>
            <a:pPr lvl="1"/>
            <a:r>
              <a:rPr lang="en-US" altLang="en-US" dirty="0" smtClean="0"/>
              <a:t>Independently carry out activities of daily living</a:t>
            </a:r>
          </a:p>
          <a:p>
            <a:pPr lvl="1"/>
            <a:r>
              <a:rPr lang="en-US" altLang="en-US" dirty="0" smtClean="0"/>
              <a:t>Balance of rest, sleep, and activity</a:t>
            </a:r>
          </a:p>
          <a:p>
            <a:pPr lvl="1"/>
            <a:r>
              <a:rPr lang="en-US" altLang="en-US" dirty="0" smtClean="0"/>
              <a:t>Evaluate self-attributes realistically</a:t>
            </a:r>
          </a:p>
          <a:p>
            <a:pPr lvl="1"/>
            <a:r>
              <a:rPr lang="en-US" altLang="en-US" dirty="0" smtClean="0"/>
              <a:t>Socializing</a:t>
            </a:r>
          </a:p>
          <a:p>
            <a:pPr lvl="1"/>
            <a:r>
              <a:rPr lang="en-US" altLang="en-US" dirty="0" smtClean="0"/>
              <a:t>Return to occupation or school activities</a:t>
            </a:r>
          </a:p>
          <a:p>
            <a:pPr lvl="1"/>
            <a:r>
              <a:rPr lang="en-US" altLang="en-US" dirty="0" smtClean="0"/>
              <a:t>Medication compliance</a:t>
            </a:r>
          </a:p>
          <a:p>
            <a:pPr lvl="1"/>
            <a:r>
              <a:rPr lang="en-US" altLang="en-US" dirty="0" smtClean="0"/>
              <a:t>Verbalize symptoms of recurrence</a:t>
            </a:r>
            <a:endParaRPr lang="en-US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="" xmlns:a16="http://schemas.microsoft.com/office/drawing/2014/main" id="{0DB56767-6D3A-4C75-B44C-5C69F3D7F5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Major Depressive Disorder and Nursing Process Application #4</a:t>
            </a:r>
            <a:endParaRPr lang="en-US" altLang="en-US" dirty="0"/>
          </a:p>
        </p:txBody>
      </p:sp>
      <p:sp>
        <p:nvSpPr>
          <p:cNvPr id="21507" name="Rectangle 3">
            <a:extLst>
              <a:ext uri="{FF2B5EF4-FFF2-40B4-BE49-F238E27FC236}">
                <a16:creationId xmlns="" xmlns:a16="http://schemas.microsoft.com/office/drawing/2014/main" id="{157BC36B-FCBD-44EE-B39A-C8812D0E29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Actions</a:t>
            </a:r>
          </a:p>
          <a:p>
            <a:pPr lvl="1"/>
            <a:r>
              <a:rPr lang="en-US" altLang="en-US" dirty="0" smtClean="0"/>
              <a:t>Providing for safety (suicide precautions)</a:t>
            </a:r>
          </a:p>
          <a:p>
            <a:pPr lvl="1"/>
            <a:r>
              <a:rPr lang="en-US" altLang="en-US" dirty="0" smtClean="0"/>
              <a:t>Promoting a therapeutic relationship</a:t>
            </a:r>
          </a:p>
          <a:p>
            <a:pPr lvl="1"/>
            <a:r>
              <a:rPr lang="en-US" altLang="en-US" dirty="0" smtClean="0"/>
              <a:t>Promoting activities of daily living and physical care</a:t>
            </a:r>
          </a:p>
          <a:p>
            <a:pPr lvl="1"/>
            <a:r>
              <a:rPr lang="en-US" altLang="en-US" dirty="0" smtClean="0"/>
              <a:t>Using therapeutic communication</a:t>
            </a:r>
          </a:p>
          <a:p>
            <a:pPr lvl="1"/>
            <a:r>
              <a:rPr lang="en-US" altLang="en-US" dirty="0" smtClean="0"/>
              <a:t>Managing medications</a:t>
            </a:r>
          </a:p>
          <a:p>
            <a:pPr lvl="1"/>
            <a:r>
              <a:rPr lang="en-US" altLang="en-US" dirty="0" smtClean="0"/>
              <a:t>Providing client and family teaching</a:t>
            </a:r>
          </a:p>
          <a:p>
            <a:r>
              <a:rPr lang="en-US" altLang="en-US" dirty="0" smtClean="0"/>
              <a:t>Evaluation</a:t>
            </a:r>
            <a:endParaRPr lang="en-US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="" xmlns:a16="http://schemas.microsoft.com/office/drawing/2014/main" id="{B94D1DA1-5CCB-4B6D-936B-7085ECD9CE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Bipolar Disorder</a:t>
            </a:r>
            <a:endParaRPr lang="en-US" altLang="en-US" dirty="0"/>
          </a:p>
        </p:txBody>
      </p:sp>
      <p:sp>
        <p:nvSpPr>
          <p:cNvPr id="22531" name="Rectangle 3">
            <a:extLst>
              <a:ext uri="{FF2B5EF4-FFF2-40B4-BE49-F238E27FC236}">
                <a16:creationId xmlns="" xmlns:a16="http://schemas.microsoft.com/office/drawing/2014/main" id="{2FB43586-2A64-4982-BBEA-DE2383561D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Extreme mood swings: episodes of mania and depression (Figure 17.1)</a:t>
            </a:r>
          </a:p>
          <a:p>
            <a:r>
              <a:rPr lang="en-US" altLang="en-US" dirty="0" smtClean="0"/>
              <a:t>Second only to major depression as cause of worldwide disability</a:t>
            </a:r>
          </a:p>
          <a:p>
            <a:r>
              <a:rPr lang="en-US" altLang="en-US" dirty="0" smtClean="0"/>
              <a:t>Lifetime risk is about 2%</a:t>
            </a:r>
          </a:p>
          <a:p>
            <a:r>
              <a:rPr lang="en-US" altLang="en-US" dirty="0" smtClean="0"/>
              <a:t>Occurs almost equally among men and women</a:t>
            </a:r>
          </a:p>
          <a:p>
            <a:r>
              <a:rPr lang="en-US" altLang="en-US" dirty="0" smtClean="0"/>
              <a:t>More common in highly educated people</a:t>
            </a:r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="" xmlns:a16="http://schemas.microsoft.com/office/drawing/2014/main" id="{467E3375-0F9F-4950-8B67-631DC85204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Mood Disorders #1</a:t>
            </a:r>
            <a:endParaRPr lang="en-US" altLang="en-US" dirty="0"/>
          </a:p>
        </p:txBody>
      </p:sp>
      <p:sp>
        <p:nvSpPr>
          <p:cNvPr id="4099" name="Rectangle 3">
            <a:extLst>
              <a:ext uri="{FF2B5EF4-FFF2-40B4-BE49-F238E27FC236}">
                <a16:creationId xmlns="" xmlns:a16="http://schemas.microsoft.com/office/drawing/2014/main" id="{608B940D-46C8-4A6F-A044-A9BD8B1E8A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Mood disorders/affective disorders</a:t>
            </a:r>
          </a:p>
          <a:p>
            <a:pPr lvl="1"/>
            <a:r>
              <a:rPr lang="en-US" altLang="en-US" dirty="0" smtClean="0"/>
              <a:t>Pervasive alterations in emotions manifested by depression or mania or both</a:t>
            </a:r>
          </a:p>
          <a:p>
            <a:pPr lvl="1"/>
            <a:r>
              <a:rPr lang="en-US" altLang="en-US" dirty="0" smtClean="0"/>
              <a:t>Interference with life; long-term sadness, agitation, or elation</a:t>
            </a:r>
          </a:p>
          <a:p>
            <a:r>
              <a:rPr lang="en-US" altLang="en-US" dirty="0" smtClean="0"/>
              <a:t>Individuals with mood disorders throughout history</a:t>
            </a:r>
          </a:p>
          <a:p>
            <a:pPr lvl="1"/>
            <a:r>
              <a:rPr lang="en-US" altLang="en-US" dirty="0" smtClean="0"/>
              <a:t>Until the mid-1950s, no treatment available for serious depression or mania</a:t>
            </a:r>
            <a:endParaRPr lang="en-US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="" xmlns:a16="http://schemas.microsoft.com/office/drawing/2014/main" id="{142AFEAC-23B6-4962-BF5F-9D6D10706A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Treatment </a:t>
            </a:r>
            <a:endParaRPr lang="en-US" altLang="en-US" dirty="0"/>
          </a:p>
        </p:txBody>
      </p:sp>
      <p:sp>
        <p:nvSpPr>
          <p:cNvPr id="23555" name="Rectangle 3">
            <a:extLst>
              <a:ext uri="{FF2B5EF4-FFF2-40B4-BE49-F238E27FC236}">
                <a16:creationId xmlns="" xmlns:a16="http://schemas.microsoft.com/office/drawing/2014/main" id="{739349B2-528C-45BF-9AA6-862FECFCCA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Psychopharmacology</a:t>
            </a:r>
          </a:p>
          <a:p>
            <a:pPr lvl="1"/>
            <a:r>
              <a:rPr lang="en-US" altLang="en-US" dirty="0" smtClean="0"/>
              <a:t>Lithium</a:t>
            </a:r>
          </a:p>
          <a:p>
            <a:pPr lvl="1"/>
            <a:r>
              <a:rPr lang="en-US" altLang="en-US" dirty="0" smtClean="0"/>
              <a:t>Anticonvulsant drugs (Table 17.6)</a:t>
            </a:r>
          </a:p>
          <a:p>
            <a:r>
              <a:rPr lang="en-US" altLang="en-US" dirty="0" smtClean="0"/>
              <a:t>Psychotherapy </a:t>
            </a:r>
          </a:p>
          <a:p>
            <a:pPr lvl="1"/>
            <a:r>
              <a:rPr lang="en-US" altLang="en-US" dirty="0" smtClean="0"/>
              <a:t>Useful in mildly depressive or normal portion of bipolar cycle</a:t>
            </a:r>
          </a:p>
          <a:p>
            <a:pPr lvl="1"/>
            <a:r>
              <a:rPr lang="en-US" altLang="en-US" dirty="0" smtClean="0"/>
              <a:t>Not useful during manic stages</a:t>
            </a:r>
            <a:endParaRPr lang="en-US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="" xmlns:a16="http://schemas.microsoft.com/office/drawing/2014/main" id="{6E2E2D7F-9679-4CFA-A0C8-5C16FC2D2F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Bipolar Disorder and Nursing Process Application #1</a:t>
            </a:r>
            <a:endParaRPr lang="en-US" altLang="en-US" dirty="0"/>
          </a:p>
        </p:txBody>
      </p:sp>
      <p:sp>
        <p:nvSpPr>
          <p:cNvPr id="24579" name="Rectangle 3">
            <a:extLst>
              <a:ext uri="{FF2B5EF4-FFF2-40B4-BE49-F238E27FC236}">
                <a16:creationId xmlns="" xmlns:a16="http://schemas.microsoft.com/office/drawing/2014/main" id="{0E8494E9-F65D-46D8-A1A7-9A2EAD94FC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Assessment</a:t>
            </a:r>
          </a:p>
          <a:p>
            <a:pPr lvl="1"/>
            <a:r>
              <a:rPr lang="en-US" altLang="en-US" dirty="0" smtClean="0"/>
              <a:t>History</a:t>
            </a:r>
          </a:p>
          <a:p>
            <a:pPr lvl="1"/>
            <a:r>
              <a:rPr lang="en-US" altLang="en-US" dirty="0" smtClean="0"/>
              <a:t>General appearance and motor behavior (clothes reflecting elevated mood)</a:t>
            </a:r>
          </a:p>
          <a:p>
            <a:pPr lvl="1"/>
            <a:r>
              <a:rPr lang="en-US" altLang="en-US" dirty="0" smtClean="0"/>
              <a:t>Mood and affect (periods of euphoria, grandiosity)</a:t>
            </a:r>
          </a:p>
          <a:p>
            <a:pPr lvl="1"/>
            <a:r>
              <a:rPr lang="en-US" altLang="en-US" dirty="0" smtClean="0"/>
              <a:t>Thought process and content (circumstantiality, tangentiality)</a:t>
            </a:r>
          </a:p>
          <a:p>
            <a:pPr lvl="1"/>
            <a:r>
              <a:rPr lang="en-US" altLang="en-US" dirty="0" smtClean="0"/>
              <a:t>Sensorium and intellectual processes (disoriented to time)</a:t>
            </a:r>
            <a:endParaRPr lang="en-US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="" xmlns:a16="http://schemas.microsoft.com/office/drawing/2014/main" id="{C619EE16-BCF8-42DA-A565-4F3FBEB1A6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Bipolar Disorder and Nursing Process Application #2</a:t>
            </a:r>
            <a:endParaRPr lang="en-US" altLang="en-US" dirty="0"/>
          </a:p>
        </p:txBody>
      </p:sp>
      <p:sp>
        <p:nvSpPr>
          <p:cNvPr id="25603" name="Rectangle 3">
            <a:extLst>
              <a:ext uri="{FF2B5EF4-FFF2-40B4-BE49-F238E27FC236}">
                <a16:creationId xmlns="" xmlns:a16="http://schemas.microsoft.com/office/drawing/2014/main" id="{B3CAEF3D-58C2-4A81-9A1A-6FADEC0793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Assessment—(cont.)</a:t>
            </a:r>
          </a:p>
          <a:p>
            <a:pPr lvl="1"/>
            <a:r>
              <a:rPr lang="en-US" altLang="en-US" dirty="0" smtClean="0"/>
              <a:t>Judgment and insight</a:t>
            </a:r>
          </a:p>
          <a:p>
            <a:pPr lvl="1"/>
            <a:r>
              <a:rPr lang="en-US" altLang="en-US" dirty="0" smtClean="0"/>
              <a:t>Self-concept (exaggerated self-esteem)</a:t>
            </a:r>
          </a:p>
          <a:p>
            <a:pPr lvl="1"/>
            <a:r>
              <a:rPr lang="en-US" altLang="en-US" dirty="0" smtClean="0"/>
              <a:t>Roles and relationships (clients in the manic phase can rarely fulfill role responsibilities)</a:t>
            </a:r>
          </a:p>
          <a:p>
            <a:pPr lvl="1"/>
            <a:r>
              <a:rPr lang="en-US" altLang="en-US" dirty="0" smtClean="0"/>
              <a:t>Physiological and self-care considerations</a:t>
            </a:r>
          </a:p>
          <a:p>
            <a:r>
              <a:rPr lang="en-US" altLang="en-US" dirty="0" smtClean="0"/>
              <a:t>Data analysis and priorities</a:t>
            </a:r>
          </a:p>
          <a:p>
            <a:r>
              <a:rPr lang="en-US" altLang="en-US" dirty="0" smtClean="0"/>
              <a:t>Outcome identification, examples:</a:t>
            </a:r>
          </a:p>
          <a:p>
            <a:pPr lvl="1"/>
            <a:r>
              <a:rPr lang="en-US" altLang="en-US" dirty="0" smtClean="0"/>
              <a:t>No injury to self or others</a:t>
            </a:r>
          </a:p>
          <a:p>
            <a:pPr lvl="1"/>
            <a:r>
              <a:rPr lang="en-US" altLang="en-US" dirty="0" smtClean="0"/>
              <a:t>Balance of rest, sleep, and activity</a:t>
            </a:r>
          </a:p>
          <a:p>
            <a:pPr lvl="1"/>
            <a:r>
              <a:rPr lang="en-US" altLang="en-US" dirty="0" smtClean="0"/>
              <a:t>Socially appropriate behavior</a:t>
            </a:r>
            <a:endParaRPr lang="en-US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="" xmlns:a16="http://schemas.microsoft.com/office/drawing/2014/main" id="{0FB38E8D-E3D9-46BE-8FE4-D6D3B3EA97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#3</a:t>
            </a:r>
            <a:endParaRPr lang="en-US" altLang="en-US" dirty="0"/>
          </a:p>
        </p:txBody>
      </p:sp>
      <p:sp>
        <p:nvSpPr>
          <p:cNvPr id="26627" name="Rectangle 3">
            <a:extLst>
              <a:ext uri="{FF2B5EF4-FFF2-40B4-BE49-F238E27FC236}">
                <a16:creationId xmlns="" xmlns:a16="http://schemas.microsoft.com/office/drawing/2014/main" id="{57BD360D-7C98-4069-ADD3-BE927900A7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Which medication would be most appropriate for the treatment of mania associated with bipolar disorder?</a:t>
            </a:r>
          </a:p>
          <a:p>
            <a:pPr marL="457200" lvl="1" indent="0">
              <a:buNone/>
            </a:pPr>
            <a:r>
              <a:rPr lang="en-US" altLang="en-US" dirty="0" smtClean="0"/>
              <a:t>A. Lithium</a:t>
            </a:r>
          </a:p>
          <a:p>
            <a:pPr marL="457200" lvl="1" indent="0">
              <a:buNone/>
            </a:pPr>
            <a:r>
              <a:rPr lang="en-US" altLang="en-US" dirty="0" smtClean="0"/>
              <a:t>B. Fluoxetine</a:t>
            </a:r>
          </a:p>
          <a:p>
            <a:pPr marL="457200" lvl="1" indent="0">
              <a:buNone/>
            </a:pPr>
            <a:r>
              <a:rPr lang="en-US" altLang="en-US" dirty="0" smtClean="0"/>
              <a:t>C. Citalopram</a:t>
            </a:r>
          </a:p>
          <a:p>
            <a:pPr marL="457200" lvl="1" indent="0">
              <a:buNone/>
            </a:pPr>
            <a:r>
              <a:rPr lang="en-US" altLang="en-US" dirty="0" smtClean="0"/>
              <a:t>D. Venlafaxine</a:t>
            </a:r>
            <a:endParaRPr lang="en-US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="" xmlns:a16="http://schemas.microsoft.com/office/drawing/2014/main" id="{0B70C129-68F6-4749-8ED8-83528A4B79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Answer to Question #3</a:t>
            </a:r>
            <a:endParaRPr lang="en-US" altLang="en-US" dirty="0"/>
          </a:p>
        </p:txBody>
      </p:sp>
      <p:sp>
        <p:nvSpPr>
          <p:cNvPr id="386051" name="Rectangle 3">
            <a:extLst>
              <a:ext uri="{FF2B5EF4-FFF2-40B4-BE49-F238E27FC236}">
                <a16:creationId xmlns="" xmlns:a16="http://schemas.microsoft.com/office/drawing/2014/main" id="{CB6011E1-0960-4F8A-9254-57C8056478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A. Lithium</a:t>
            </a:r>
          </a:p>
          <a:p>
            <a:r>
              <a:rPr lang="en-US" dirty="0" smtClean="0"/>
              <a:t>Rationale: Lithium is an antimanic agent, which would be most appropriate for treating a manic client with bipolar disorder.</a:t>
            </a:r>
          </a:p>
          <a:p>
            <a:pPr lvl="1"/>
            <a:r>
              <a:rPr lang="en-US" dirty="0" smtClean="0"/>
              <a:t>Fluoxetine, citalopram, and venlafaxine are antidepressants.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="" xmlns:a16="http://schemas.microsoft.com/office/drawing/2014/main" id="{2B07A5A6-56D0-4DC4-AF65-5B48C15E7D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Bipolar Disorder and Nursing Process Application #3</a:t>
            </a:r>
            <a:endParaRPr lang="en-US" altLang="en-US" dirty="0"/>
          </a:p>
        </p:txBody>
      </p:sp>
      <p:sp>
        <p:nvSpPr>
          <p:cNvPr id="28675" name="Rectangle 3">
            <a:extLst>
              <a:ext uri="{FF2B5EF4-FFF2-40B4-BE49-F238E27FC236}">
                <a16:creationId xmlns="" xmlns:a16="http://schemas.microsoft.com/office/drawing/2014/main" id="{BC9A0351-14D0-43F3-9653-F442255587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Actions</a:t>
            </a:r>
          </a:p>
          <a:p>
            <a:pPr lvl="1"/>
            <a:r>
              <a:rPr lang="en-US" altLang="en-US" dirty="0" smtClean="0"/>
              <a:t>Providing for safety</a:t>
            </a:r>
          </a:p>
          <a:p>
            <a:pPr lvl="1"/>
            <a:r>
              <a:rPr lang="en-US" altLang="en-US" dirty="0" smtClean="0"/>
              <a:t>Meeting physiological needs</a:t>
            </a:r>
          </a:p>
          <a:p>
            <a:pPr lvl="1"/>
            <a:r>
              <a:rPr lang="en-US" altLang="en-US" dirty="0" smtClean="0"/>
              <a:t>Providing therapeutic communication</a:t>
            </a:r>
          </a:p>
          <a:p>
            <a:pPr lvl="1"/>
            <a:r>
              <a:rPr lang="en-US" altLang="en-US" dirty="0" smtClean="0"/>
              <a:t>Promoting appropriate behaviors</a:t>
            </a:r>
          </a:p>
          <a:p>
            <a:pPr lvl="1"/>
            <a:r>
              <a:rPr lang="en-US" altLang="en-US" dirty="0" smtClean="0"/>
              <a:t>Managing medications </a:t>
            </a:r>
          </a:p>
          <a:p>
            <a:pPr lvl="1"/>
            <a:r>
              <a:rPr lang="en-US" altLang="en-US" dirty="0" smtClean="0"/>
              <a:t>Providing client and family teaching</a:t>
            </a:r>
          </a:p>
          <a:p>
            <a:r>
              <a:rPr lang="en-US" altLang="en-US" dirty="0" smtClean="0"/>
              <a:t>Evaluation</a:t>
            </a:r>
            <a:endParaRPr lang="en-US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="" xmlns:a16="http://schemas.microsoft.com/office/drawing/2014/main" id="{FBEFB245-319E-4CAC-A872-B28BCB470E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Suicide #1</a:t>
            </a:r>
            <a:endParaRPr lang="en-US" altLang="en-US" dirty="0"/>
          </a:p>
        </p:txBody>
      </p:sp>
      <p:sp>
        <p:nvSpPr>
          <p:cNvPr id="29699" name="Rectangle 3">
            <a:extLst>
              <a:ext uri="{FF2B5EF4-FFF2-40B4-BE49-F238E27FC236}">
                <a16:creationId xmlns="" xmlns:a16="http://schemas.microsoft.com/office/drawing/2014/main" id="{ED94E315-FE5B-4EF1-BF46-6DD7141C6D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Intentional act of killing oneself</a:t>
            </a:r>
          </a:p>
          <a:p>
            <a:pPr lvl="1"/>
            <a:r>
              <a:rPr lang="en-US" altLang="en-US" dirty="0" smtClean="0"/>
              <a:t>Men commit approximately 72% of suicides.</a:t>
            </a:r>
          </a:p>
          <a:p>
            <a:r>
              <a:rPr lang="en-US" altLang="en-US" dirty="0" smtClean="0"/>
              <a:t>Suicidal ideation: thinking about killing oneself</a:t>
            </a:r>
          </a:p>
          <a:p>
            <a:r>
              <a:rPr lang="en-US" altLang="en-US" dirty="0" smtClean="0"/>
              <a:t>Warning signs: risk for suicide (for myths and facts, see Box 17.2)</a:t>
            </a:r>
          </a:p>
          <a:p>
            <a:r>
              <a:rPr lang="en-US" altLang="en-US" dirty="0" smtClean="0"/>
              <a:t>Suicide involves ambivalence.</a:t>
            </a:r>
            <a:endParaRPr lang="en-US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="" xmlns:a16="http://schemas.microsoft.com/office/drawing/2014/main" id="{5A88F5D1-F91D-491A-92B2-67E695BE8B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Suicide #2</a:t>
            </a:r>
            <a:endParaRPr lang="en-US" altLang="en-US" dirty="0"/>
          </a:p>
        </p:txBody>
      </p:sp>
      <p:sp>
        <p:nvSpPr>
          <p:cNvPr id="30723" name="Rectangle 3">
            <a:extLst>
              <a:ext uri="{FF2B5EF4-FFF2-40B4-BE49-F238E27FC236}">
                <a16:creationId xmlns="" xmlns:a16="http://schemas.microsoft.com/office/drawing/2014/main" id="{47FB27D6-A086-4BA0-BF20-3969A7A173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Assessment </a:t>
            </a:r>
          </a:p>
          <a:p>
            <a:pPr lvl="1"/>
            <a:r>
              <a:rPr lang="en-US" altLang="en-US" dirty="0" smtClean="0"/>
              <a:t>Previous suicide attempts (the first 2 years after is the highest risk period, especially the first 3 months); relative who committed suicide</a:t>
            </a:r>
          </a:p>
          <a:p>
            <a:pPr lvl="1"/>
            <a:r>
              <a:rPr lang="en-US" altLang="en-US" dirty="0" smtClean="0"/>
              <a:t>Warnings of suicidal intent</a:t>
            </a:r>
          </a:p>
          <a:p>
            <a:pPr lvl="1"/>
            <a:r>
              <a:rPr lang="en-US" altLang="en-US" dirty="0" smtClean="0"/>
              <a:t>Risky behaviors</a:t>
            </a:r>
          </a:p>
          <a:p>
            <a:pPr lvl="1"/>
            <a:r>
              <a:rPr lang="en-US" altLang="en-US" dirty="0" smtClean="0"/>
              <a:t>Lethality assessment</a:t>
            </a:r>
            <a:endParaRPr lang="en-US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="" xmlns:a16="http://schemas.microsoft.com/office/drawing/2014/main" id="{A07E3DC9-FEA7-4B51-A912-42C146B762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Suicide #3</a:t>
            </a:r>
            <a:endParaRPr lang="en-US" altLang="en-US" dirty="0"/>
          </a:p>
        </p:txBody>
      </p:sp>
      <p:sp>
        <p:nvSpPr>
          <p:cNvPr id="31747" name="Rectangle 3">
            <a:extLst>
              <a:ext uri="{FF2B5EF4-FFF2-40B4-BE49-F238E27FC236}">
                <a16:creationId xmlns="" xmlns:a16="http://schemas.microsoft.com/office/drawing/2014/main" id="{C1C5A7FF-EE15-4770-9103-F2A1599C48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Outcome identification examples</a:t>
            </a:r>
          </a:p>
          <a:p>
            <a:pPr lvl="1"/>
            <a:r>
              <a:rPr lang="en-US" altLang="en-US" dirty="0" smtClean="0"/>
              <a:t>Safe from harming self and others</a:t>
            </a:r>
          </a:p>
          <a:p>
            <a:pPr lvl="1"/>
            <a:r>
              <a:rPr lang="en-US" altLang="en-US" dirty="0" smtClean="0"/>
              <a:t>Engagement in a therapeutic relationship</a:t>
            </a:r>
          </a:p>
          <a:p>
            <a:pPr lvl="1"/>
            <a:r>
              <a:rPr lang="en-US" altLang="en-US" dirty="0" smtClean="0"/>
              <a:t>Reporting suicidal ideation to staff</a:t>
            </a:r>
          </a:p>
          <a:p>
            <a:pPr lvl="1"/>
            <a:r>
              <a:rPr lang="en-US" altLang="en-US" dirty="0" smtClean="0"/>
              <a:t>List of positive attributes</a:t>
            </a:r>
          </a:p>
          <a:p>
            <a:pPr lvl="1"/>
            <a:r>
              <a:rPr lang="en-US" altLang="en-US" dirty="0" smtClean="0"/>
              <a:t>Realistic plans to address underlying issues</a:t>
            </a:r>
          </a:p>
          <a:p>
            <a:r>
              <a:rPr lang="en-US" altLang="en-US" dirty="0" smtClean="0"/>
              <a:t>Actions</a:t>
            </a:r>
          </a:p>
          <a:p>
            <a:pPr lvl="1"/>
            <a:r>
              <a:rPr lang="en-US" altLang="en-US" dirty="0" smtClean="0"/>
              <a:t>Using an authoritative role</a:t>
            </a:r>
          </a:p>
          <a:p>
            <a:pPr lvl="1"/>
            <a:r>
              <a:rPr lang="en-US" altLang="en-US" dirty="0" smtClean="0"/>
              <a:t>Providing a safe environment</a:t>
            </a:r>
          </a:p>
          <a:p>
            <a:pPr lvl="1"/>
            <a:r>
              <a:rPr lang="en-US" altLang="en-US" dirty="0" smtClean="0"/>
              <a:t>Creating a support system list</a:t>
            </a:r>
            <a:endParaRPr lang="en-US" alt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="" xmlns:a16="http://schemas.microsoft.com/office/drawing/2014/main" id="{530F93AA-890B-452A-A247-56163953BB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Suicide #4</a:t>
            </a:r>
            <a:endParaRPr lang="en-US" altLang="en-US" dirty="0"/>
          </a:p>
        </p:txBody>
      </p:sp>
      <p:sp>
        <p:nvSpPr>
          <p:cNvPr id="32771" name="Rectangle 3">
            <a:extLst>
              <a:ext uri="{FF2B5EF4-FFF2-40B4-BE49-F238E27FC236}">
                <a16:creationId xmlns="" xmlns:a16="http://schemas.microsoft.com/office/drawing/2014/main" id="{7DC8D312-CDEE-4D5B-9BFC-C5120F9DBC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Family response</a:t>
            </a:r>
          </a:p>
          <a:p>
            <a:pPr lvl="1"/>
            <a:r>
              <a:rPr lang="en-US" altLang="en-US" dirty="0" smtClean="0"/>
              <a:t>Suicide as ultimate rejection of family and friends</a:t>
            </a:r>
          </a:p>
          <a:p>
            <a:pPr lvl="1"/>
            <a:r>
              <a:rPr lang="en-US" altLang="en-US" dirty="0" smtClean="0"/>
              <a:t>Families react with guilt, shame, and anger.</a:t>
            </a:r>
          </a:p>
          <a:p>
            <a:pPr lvl="1"/>
            <a:r>
              <a:rPr lang="en-US" altLang="en-US" dirty="0" smtClean="0"/>
              <a:t>Families can disintegrate.</a:t>
            </a:r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="" xmlns:a16="http://schemas.microsoft.com/office/drawing/2014/main" id="{2A6F25A1-9E69-4346-AAAD-3C2104D164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Mood Disorders #2</a:t>
            </a:r>
            <a:endParaRPr lang="en-US" altLang="en-US" dirty="0"/>
          </a:p>
        </p:txBody>
      </p:sp>
      <p:sp>
        <p:nvSpPr>
          <p:cNvPr id="5123" name="Rectangle 3">
            <a:extLst>
              <a:ext uri="{FF2B5EF4-FFF2-40B4-BE49-F238E27FC236}">
                <a16:creationId xmlns="" xmlns:a16="http://schemas.microsoft.com/office/drawing/2014/main" id="{00C9CEE7-C7A3-4BE4-BABA-9E43E78CB3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Most common psychiatric diagnosis associated with suicide</a:t>
            </a:r>
          </a:p>
          <a:p>
            <a:pPr lvl="1"/>
            <a:r>
              <a:rPr lang="en-US" altLang="en-US" dirty="0" smtClean="0"/>
              <a:t>Depression is one of the most important risk factors.</a:t>
            </a:r>
            <a:endParaRPr lang="en-US" alt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="" xmlns:a16="http://schemas.microsoft.com/office/drawing/2014/main" id="{C5E9708A-4C4F-4B11-A625-4D0E4CDA65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Suicide #5</a:t>
            </a:r>
            <a:endParaRPr lang="en-US" altLang="en-US" dirty="0"/>
          </a:p>
        </p:txBody>
      </p:sp>
      <p:sp>
        <p:nvSpPr>
          <p:cNvPr id="33795" name="Rectangle 3">
            <a:extLst>
              <a:ext uri="{FF2B5EF4-FFF2-40B4-BE49-F238E27FC236}">
                <a16:creationId xmlns="" xmlns:a16="http://schemas.microsoft.com/office/drawing/2014/main" id="{4659C63D-672E-4ED9-BF9C-0D33663A07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Nurse’s response</a:t>
            </a:r>
          </a:p>
          <a:p>
            <a:pPr lvl="1"/>
            <a:r>
              <a:rPr lang="en-US" altLang="en-US" dirty="0" smtClean="0"/>
              <a:t>Need for unconditional positive regard for person</a:t>
            </a:r>
          </a:p>
          <a:p>
            <a:pPr lvl="1"/>
            <a:r>
              <a:rPr lang="en-US" altLang="en-US" dirty="0" smtClean="0"/>
              <a:t>Avoidance of client blame</a:t>
            </a:r>
          </a:p>
          <a:p>
            <a:pPr lvl="1"/>
            <a:r>
              <a:rPr lang="en-US" altLang="en-US" dirty="0" smtClean="0"/>
              <a:t>Nonjudgmental approach, tone</a:t>
            </a:r>
          </a:p>
          <a:p>
            <a:pPr lvl="1"/>
            <a:r>
              <a:rPr lang="en-US" altLang="en-US" dirty="0" smtClean="0"/>
              <a:t>Belief that one person can make a difference in another’s life</a:t>
            </a:r>
          </a:p>
          <a:p>
            <a:pPr lvl="1"/>
            <a:r>
              <a:rPr lang="en-US" altLang="en-US" dirty="0" smtClean="0"/>
              <a:t>Possible devastation of staff if client commits suicide</a:t>
            </a:r>
            <a:endParaRPr lang="en-US" alt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="" xmlns:a16="http://schemas.microsoft.com/office/drawing/2014/main" id="{D49BD59E-F966-4DBA-900E-8FE5AC8296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Legal and Ethical Considerations </a:t>
            </a:r>
            <a:endParaRPr lang="en-US" altLang="en-US" dirty="0"/>
          </a:p>
        </p:txBody>
      </p:sp>
      <p:sp>
        <p:nvSpPr>
          <p:cNvPr id="34819" name="Rectangle 3">
            <a:extLst>
              <a:ext uri="{FF2B5EF4-FFF2-40B4-BE49-F238E27FC236}">
                <a16:creationId xmlns="" xmlns:a16="http://schemas.microsoft.com/office/drawing/2014/main" id="{0D27AAE7-F3A9-4132-B579-CE8EDDF498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Assisted suicide is a topic of national legal and ethical debate.</a:t>
            </a:r>
          </a:p>
          <a:p>
            <a:pPr lvl="1"/>
            <a:r>
              <a:rPr lang="en-US" altLang="en-US" dirty="0" smtClean="0"/>
              <a:t>Oregon was the first state to adopt assisted suicide into law.</a:t>
            </a:r>
          </a:p>
          <a:p>
            <a:r>
              <a:rPr lang="en-US" altLang="en-US" dirty="0" smtClean="0"/>
              <a:t>Nurse often cares for terminally or chronically ill people with poor quality of life.</a:t>
            </a:r>
          </a:p>
          <a:p>
            <a:r>
              <a:rPr lang="en-US" altLang="en-US" dirty="0" smtClean="0"/>
              <a:t>Nurse’s role is to provide supportive care for clients and family as they work through decision-making process.</a:t>
            </a:r>
            <a:endParaRPr lang="en-US" alt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="" xmlns:a16="http://schemas.microsoft.com/office/drawing/2014/main" id="{EAB41366-0F93-4583-B221-EA3B5F2683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#4	</a:t>
            </a:r>
            <a:endParaRPr lang="en-US" altLang="en-US" dirty="0"/>
          </a:p>
        </p:txBody>
      </p:sp>
      <p:sp>
        <p:nvSpPr>
          <p:cNvPr id="35843" name="Rectangle 3">
            <a:extLst>
              <a:ext uri="{FF2B5EF4-FFF2-40B4-BE49-F238E27FC236}">
                <a16:creationId xmlns="" xmlns:a16="http://schemas.microsoft.com/office/drawing/2014/main" id="{E4D6841B-0064-4776-93A4-D2029D7353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Is the following statement true or false?</a:t>
            </a:r>
          </a:p>
          <a:p>
            <a:r>
              <a:rPr lang="en-US" altLang="en-US" dirty="0" smtClean="0"/>
              <a:t>When dealing with a client who is suicidal, the nurse needs to assume a dependent role.</a:t>
            </a:r>
            <a:endParaRPr lang="en-US" alt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="" xmlns:a16="http://schemas.microsoft.com/office/drawing/2014/main" id="{F26C5E02-90C1-4A3F-8C2D-C72695917D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Answer to Question #4</a:t>
            </a:r>
            <a:endParaRPr lang="en-US" altLang="en-US" dirty="0"/>
          </a:p>
        </p:txBody>
      </p:sp>
      <p:sp>
        <p:nvSpPr>
          <p:cNvPr id="36867" name="Rectangle 3">
            <a:extLst>
              <a:ext uri="{FF2B5EF4-FFF2-40B4-BE49-F238E27FC236}">
                <a16:creationId xmlns="" xmlns:a16="http://schemas.microsoft.com/office/drawing/2014/main" id="{80ED13BC-8DF7-48C3-8437-17CD91A73F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False</a:t>
            </a:r>
          </a:p>
          <a:p>
            <a:r>
              <a:rPr lang="en-US" altLang="en-US" dirty="0" smtClean="0"/>
              <a:t>Rationale: When dealing with a client who is suicidal, the nurse must take an authoritative role.</a:t>
            </a:r>
            <a:endParaRPr lang="en-US" alt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="" xmlns:a16="http://schemas.microsoft.com/office/drawing/2014/main" id="{A7B74831-1116-487F-8E0F-0A7329566A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Age-Related Considerations </a:t>
            </a:r>
            <a:endParaRPr lang="en-US" altLang="en-US" dirty="0"/>
          </a:p>
        </p:txBody>
      </p:sp>
      <p:sp>
        <p:nvSpPr>
          <p:cNvPr id="37891" name="Rectangle 3">
            <a:extLst>
              <a:ext uri="{FF2B5EF4-FFF2-40B4-BE49-F238E27FC236}">
                <a16:creationId xmlns="" xmlns:a16="http://schemas.microsoft.com/office/drawing/2014/main" id="{1623CD25-2538-41A1-AE73-6CC017F6B4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dirty="0" smtClean="0"/>
              <a:t>Disruptive mood dysregulation disorder (DMDD): diagnosed in those 6–18 years old</a:t>
            </a:r>
          </a:p>
          <a:p>
            <a:r>
              <a:rPr lang="en-US" altLang="en-US" sz="2000" dirty="0" smtClean="0"/>
              <a:t>Suicide: a leading cause of death among children, adolescents, and young adults</a:t>
            </a:r>
          </a:p>
          <a:p>
            <a:r>
              <a:rPr lang="en-US" altLang="en-US" sz="2000" dirty="0" smtClean="0"/>
              <a:t>Depression: common among older adults and markedly increased during medical illness</a:t>
            </a:r>
          </a:p>
          <a:p>
            <a:pPr lvl="1"/>
            <a:r>
              <a:rPr lang="en-US" altLang="en-US" sz="2000" dirty="0" smtClean="0"/>
              <a:t>Psychotic features more frequent than in younger people with depression</a:t>
            </a:r>
          </a:p>
          <a:p>
            <a:pPr lvl="1"/>
            <a:r>
              <a:rPr lang="en-US" altLang="en-US" sz="2000" dirty="0" smtClean="0"/>
              <a:t>Increased intolerance of side effects of medications</a:t>
            </a:r>
          </a:p>
          <a:p>
            <a:pPr lvl="1"/>
            <a:r>
              <a:rPr lang="en-US" altLang="en-US" sz="2000" dirty="0" smtClean="0"/>
              <a:t>ECT more commonly used for treatment; more rapid response</a:t>
            </a:r>
          </a:p>
          <a:p>
            <a:r>
              <a:rPr lang="en-US" altLang="en-US" sz="2000" dirty="0" smtClean="0"/>
              <a:t>Suicide rate of older adults double that of younger adults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="" xmlns:a16="http://schemas.microsoft.com/office/drawing/2014/main" id="{F7404212-95F3-44FF-890D-2DFA34C7E8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Community-Based Care </a:t>
            </a:r>
            <a:endParaRPr lang="en-US" altLang="en-US" dirty="0"/>
          </a:p>
        </p:txBody>
      </p:sp>
      <p:sp>
        <p:nvSpPr>
          <p:cNvPr id="38915" name="Rectangle 3">
            <a:extLst>
              <a:ext uri="{FF2B5EF4-FFF2-40B4-BE49-F238E27FC236}">
                <a16:creationId xmlns="" xmlns:a16="http://schemas.microsoft.com/office/drawing/2014/main" id="{B93C41C0-224E-4E66-AFE7-7262C77470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Nurses as first health care professionals to recognize behaviors consistent with mood disorders</a:t>
            </a:r>
          </a:p>
          <a:p>
            <a:r>
              <a:rPr lang="en-US" altLang="en-US" dirty="0" smtClean="0"/>
              <a:t>Documenting and reporting behaviors help clients get treatment.</a:t>
            </a:r>
          </a:p>
          <a:p>
            <a:r>
              <a:rPr lang="en-US" altLang="en-US" dirty="0" smtClean="0"/>
              <a:t>Successful treatment of depression in community by psychiatrists, psychiatric advanced practice nurses, and primary care physicians</a:t>
            </a:r>
            <a:endParaRPr lang="en-US" alt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="" xmlns:a16="http://schemas.microsoft.com/office/drawing/2014/main" id="{2F160FF3-7FF7-4F64-A01B-4F09D9CEFC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Mental Health Promotion #1 </a:t>
            </a:r>
            <a:endParaRPr lang="en-US" altLang="en-US" dirty="0"/>
          </a:p>
        </p:txBody>
      </p:sp>
      <p:sp>
        <p:nvSpPr>
          <p:cNvPr id="40963" name="Rectangle 3">
            <a:extLst>
              <a:ext uri="{FF2B5EF4-FFF2-40B4-BE49-F238E27FC236}">
                <a16:creationId xmlns="" xmlns:a16="http://schemas.microsoft.com/office/drawing/2014/main" id="{CA2FF747-69F6-4EC0-9371-58BEC9D417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Education to address stressors contributing to depressive illness</a:t>
            </a:r>
          </a:p>
          <a:p>
            <a:r>
              <a:rPr lang="en-US" altLang="en-US" dirty="0" smtClean="0"/>
              <a:t>Efforts to improve primary care treatment of depression</a:t>
            </a:r>
          </a:p>
          <a:p>
            <a:r>
              <a:rPr lang="en-US" altLang="en-US" dirty="0" smtClean="0"/>
              <a:t>Prevention and early detection, treatment for adolescents</a:t>
            </a:r>
            <a:endParaRPr lang="en-US" alt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="" xmlns:a16="http://schemas.microsoft.com/office/drawing/2014/main" id="{1DFA2F35-0706-427E-9035-778DF05177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Mental Health Promotion #2 </a:t>
            </a:r>
            <a:endParaRPr lang="en-US" altLang="en-US" dirty="0"/>
          </a:p>
        </p:txBody>
      </p:sp>
      <p:sp>
        <p:nvSpPr>
          <p:cNvPr id="41987" name="Rectangle 3">
            <a:extLst>
              <a:ext uri="{FF2B5EF4-FFF2-40B4-BE49-F238E27FC236}">
                <a16:creationId xmlns="" xmlns:a16="http://schemas.microsoft.com/office/drawing/2014/main" id="{F532875C-05FE-466B-A5CD-9858CA8370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Screening for early detection of risk factors</a:t>
            </a:r>
          </a:p>
          <a:p>
            <a:pPr lvl="1"/>
            <a:r>
              <a:rPr lang="en-US" altLang="en-US" dirty="0" smtClean="0"/>
              <a:t>Family strife</a:t>
            </a:r>
          </a:p>
          <a:p>
            <a:pPr lvl="1"/>
            <a:r>
              <a:rPr lang="en-US" altLang="en-US" dirty="0" smtClean="0"/>
              <a:t>Parental alcoholism or mental illness</a:t>
            </a:r>
          </a:p>
          <a:p>
            <a:pPr lvl="1"/>
            <a:r>
              <a:rPr lang="en-US" altLang="en-US" dirty="0" smtClean="0"/>
              <a:t>History of fighting</a:t>
            </a:r>
          </a:p>
          <a:p>
            <a:pPr lvl="1"/>
            <a:r>
              <a:rPr lang="en-US" altLang="en-US" dirty="0" smtClean="0"/>
              <a:t>Access to weapons in the home</a:t>
            </a:r>
            <a:endParaRPr lang="en-US" alt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="" xmlns:a16="http://schemas.microsoft.com/office/drawing/2014/main" id="{1D5E7D6B-FA84-4B8C-9E44-0B53E08703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Self-Awareness Issues</a:t>
            </a:r>
            <a:endParaRPr lang="en-US" altLang="en-US" dirty="0"/>
          </a:p>
        </p:txBody>
      </p:sp>
      <p:sp>
        <p:nvSpPr>
          <p:cNvPr id="43011" name="Rectangle 3">
            <a:extLst>
              <a:ext uri="{FF2B5EF4-FFF2-40B4-BE49-F238E27FC236}">
                <a16:creationId xmlns="" xmlns:a16="http://schemas.microsoft.com/office/drawing/2014/main" id="{998F3D7A-424B-4E79-A992-62DA3C9C60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Importance of dealing with own feelings about suicide</a:t>
            </a:r>
          </a:p>
          <a:p>
            <a:r>
              <a:rPr lang="en-US" altLang="en-US" dirty="0" smtClean="0"/>
              <a:t>Frustration possible when working with depressed or manic clients</a:t>
            </a:r>
          </a:p>
          <a:p>
            <a:r>
              <a:rPr lang="en-US" altLang="en-US" dirty="0" smtClean="0"/>
              <a:t>Exhaustion possible when working with manic clients</a:t>
            </a:r>
          </a:p>
          <a:p>
            <a:r>
              <a:rPr lang="en-US" altLang="en-US" dirty="0" smtClean="0"/>
              <a:t>Journaling to help deal with feelings</a:t>
            </a:r>
          </a:p>
          <a:p>
            <a:r>
              <a:rPr lang="en-US" altLang="en-US" dirty="0" smtClean="0"/>
              <a:t>Talking with colleagues</a:t>
            </a:r>
            <a:endParaRPr lang="en-US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="" xmlns:a16="http://schemas.microsoft.com/office/drawing/2014/main" id="{69E15685-DDB5-4167-8EC6-E1FF28ABF9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Categories of Mood Disorders</a:t>
            </a:r>
            <a:endParaRPr lang="en-US" altLang="en-US" dirty="0"/>
          </a:p>
        </p:txBody>
      </p:sp>
      <p:sp>
        <p:nvSpPr>
          <p:cNvPr id="6147" name="Rectangle 3">
            <a:extLst>
              <a:ext uri="{FF2B5EF4-FFF2-40B4-BE49-F238E27FC236}">
                <a16:creationId xmlns="" xmlns:a16="http://schemas.microsoft.com/office/drawing/2014/main" id="{56A9EEC6-CE57-4B72-8DF6-0F71BB1C86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dirty="0" smtClean="0"/>
              <a:t>Major depressive disorder (episodes last ≥2 weeks)</a:t>
            </a:r>
          </a:p>
          <a:p>
            <a:r>
              <a:rPr lang="en-US" altLang="en-US" sz="2000" dirty="0" smtClean="0"/>
              <a:t>Bipolar disorder (I or II)</a:t>
            </a:r>
          </a:p>
          <a:p>
            <a:r>
              <a:rPr lang="en-US" altLang="en-US" sz="2000" dirty="0" smtClean="0"/>
              <a:t>Related disorders</a:t>
            </a:r>
          </a:p>
          <a:p>
            <a:pPr lvl="1"/>
            <a:r>
              <a:rPr lang="en-US" altLang="en-US" sz="2000" dirty="0" smtClean="0"/>
              <a:t>Persistent depressive (dysthymic) disorder</a:t>
            </a:r>
          </a:p>
          <a:p>
            <a:pPr lvl="1"/>
            <a:r>
              <a:rPr lang="en-US" altLang="en-US" sz="2000" dirty="0" smtClean="0"/>
              <a:t>Disruptive mood dysregulation disorder</a:t>
            </a:r>
          </a:p>
          <a:p>
            <a:pPr lvl="1"/>
            <a:r>
              <a:rPr lang="en-US" altLang="en-US" sz="2000" dirty="0" smtClean="0"/>
              <a:t>Cyclothymic disorder</a:t>
            </a:r>
          </a:p>
          <a:p>
            <a:pPr lvl="1"/>
            <a:r>
              <a:rPr lang="en-US" altLang="en-US" sz="2000" dirty="0" smtClean="0"/>
              <a:t>Substance-induced depressive or bipolar disorder</a:t>
            </a:r>
          </a:p>
          <a:p>
            <a:pPr lvl="1"/>
            <a:r>
              <a:rPr lang="en-US" altLang="en-US" sz="2000" dirty="0" smtClean="0"/>
              <a:t>Seasonal affective disorder</a:t>
            </a:r>
          </a:p>
          <a:p>
            <a:pPr lvl="1"/>
            <a:r>
              <a:rPr lang="en-US" altLang="en-US" sz="2000" dirty="0" smtClean="0"/>
              <a:t>Postpartum blues, depression, or psychosis</a:t>
            </a:r>
          </a:p>
          <a:p>
            <a:pPr lvl="1"/>
            <a:r>
              <a:rPr lang="en-US" altLang="en-US" sz="2000" dirty="0" smtClean="0"/>
              <a:t>Premenstrual dysphoric disorder</a:t>
            </a:r>
          </a:p>
          <a:p>
            <a:pPr lvl="1"/>
            <a:r>
              <a:rPr lang="en-US" altLang="en-US" sz="2000" dirty="0" smtClean="0"/>
              <a:t>Nonsuicidal self-injury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="" xmlns:a16="http://schemas.microsoft.com/office/drawing/2014/main" id="{BBF23D5C-25D6-4B74-B976-354B798BC3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Etiology #1</a:t>
            </a:r>
            <a:endParaRPr lang="en-US" altLang="en-US" dirty="0"/>
          </a:p>
        </p:txBody>
      </p:sp>
      <p:sp>
        <p:nvSpPr>
          <p:cNvPr id="7171" name="Rectangle 3">
            <a:extLst>
              <a:ext uri="{FF2B5EF4-FFF2-40B4-BE49-F238E27FC236}">
                <a16:creationId xmlns="" xmlns:a16="http://schemas.microsoft.com/office/drawing/2014/main" id="{2788D350-B8FF-48F0-97E6-81088D1AA6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Biologic theories</a:t>
            </a:r>
          </a:p>
          <a:p>
            <a:pPr lvl="1"/>
            <a:r>
              <a:rPr lang="en-US" altLang="en-US" dirty="0" smtClean="0"/>
              <a:t>Genetic theories</a:t>
            </a:r>
          </a:p>
          <a:p>
            <a:pPr lvl="1"/>
            <a:r>
              <a:rPr lang="en-US" altLang="en-US" dirty="0" smtClean="0"/>
              <a:t>Neurochemical theories: serotonin, norepinephrine, possibly acetylcholine and dopamine</a:t>
            </a:r>
          </a:p>
          <a:p>
            <a:pPr lvl="1"/>
            <a:r>
              <a:rPr lang="en-US" altLang="en-US" dirty="0" smtClean="0"/>
              <a:t>Neuroendocrine influences: hormones</a:t>
            </a:r>
            <a:endParaRPr lang="en-US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="" xmlns:a16="http://schemas.microsoft.com/office/drawing/2014/main" id="{BC364BED-BEC2-478F-9EA0-0288427B62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Etiology #2</a:t>
            </a:r>
            <a:endParaRPr lang="en-US" altLang="en-US" dirty="0"/>
          </a:p>
        </p:txBody>
      </p:sp>
      <p:sp>
        <p:nvSpPr>
          <p:cNvPr id="8195" name="Rectangle 3">
            <a:extLst>
              <a:ext uri="{FF2B5EF4-FFF2-40B4-BE49-F238E27FC236}">
                <a16:creationId xmlns="" xmlns:a16="http://schemas.microsoft.com/office/drawing/2014/main" id="{37336C5E-A89C-4CBE-9D5C-FC99ED945B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Psychodynamic theories</a:t>
            </a:r>
          </a:p>
          <a:p>
            <a:pPr lvl="1"/>
            <a:r>
              <a:rPr lang="en-US" altLang="en-US" dirty="0" smtClean="0"/>
              <a:t>Self-depreciation</a:t>
            </a:r>
          </a:p>
          <a:p>
            <a:pPr lvl="1"/>
            <a:r>
              <a:rPr lang="en-US" altLang="en-US" dirty="0" smtClean="0"/>
              <a:t>Ideal ego</a:t>
            </a:r>
          </a:p>
          <a:p>
            <a:pPr lvl="1"/>
            <a:r>
              <a:rPr lang="en-US" altLang="en-US" dirty="0" smtClean="0"/>
              <a:t>Ego victimized by the superego</a:t>
            </a:r>
          </a:p>
          <a:p>
            <a:pPr lvl="1"/>
            <a:r>
              <a:rPr lang="en-US" altLang="en-US" dirty="0" smtClean="0"/>
              <a:t>Mania as defense against underlying depression</a:t>
            </a:r>
          </a:p>
          <a:p>
            <a:pPr lvl="1"/>
            <a:r>
              <a:rPr lang="en-US" altLang="en-US" dirty="0" smtClean="0"/>
              <a:t>Depression as reaction to life experience</a:t>
            </a:r>
          </a:p>
          <a:p>
            <a:pPr lvl="1"/>
            <a:r>
              <a:rPr lang="en-US" altLang="en-US" dirty="0" smtClean="0"/>
              <a:t>Rejecting or unloving parents</a:t>
            </a:r>
          </a:p>
          <a:p>
            <a:pPr lvl="1"/>
            <a:r>
              <a:rPr lang="en-US" altLang="en-US" dirty="0" smtClean="0"/>
              <a:t>Cognitive distortions</a:t>
            </a:r>
            <a:endParaRPr lang="en-US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="" xmlns:a16="http://schemas.microsoft.com/office/drawing/2014/main" id="{2269721A-7E54-49C1-BDE0-3F83B18694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Cultural Considerations</a:t>
            </a:r>
            <a:endParaRPr lang="en-US" altLang="en-US" dirty="0"/>
          </a:p>
        </p:txBody>
      </p:sp>
      <p:sp>
        <p:nvSpPr>
          <p:cNvPr id="9219" name="Rectangle 3">
            <a:extLst>
              <a:ext uri="{FF2B5EF4-FFF2-40B4-BE49-F238E27FC236}">
                <a16:creationId xmlns="" xmlns:a16="http://schemas.microsoft.com/office/drawing/2014/main" id="{6A5BB771-6774-44C4-9B0E-153B70AACF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dirty="0" smtClean="0"/>
              <a:t>Hamilton Rating Scale for Depression (see Box 17.1)</a:t>
            </a:r>
          </a:p>
          <a:p>
            <a:pPr lvl="1"/>
            <a:r>
              <a:rPr lang="en-US" altLang="en-US" sz="2000" dirty="0" smtClean="0"/>
              <a:t>Found reliable across diverse cultures for symptoms related to general depression:</a:t>
            </a:r>
          </a:p>
          <a:p>
            <a:pPr lvl="2"/>
            <a:r>
              <a:rPr lang="en-US" altLang="en-US" sz="2000" dirty="0" smtClean="0"/>
              <a:t>Depressed mood</a:t>
            </a:r>
          </a:p>
          <a:p>
            <a:pPr lvl="2"/>
            <a:r>
              <a:rPr lang="en-US" altLang="en-US" sz="2000" dirty="0" smtClean="0"/>
              <a:t>Guilt</a:t>
            </a:r>
          </a:p>
          <a:p>
            <a:pPr lvl="2"/>
            <a:r>
              <a:rPr lang="en-US" altLang="en-US" sz="2000" dirty="0" smtClean="0"/>
              <a:t>Loss of interests</a:t>
            </a:r>
          </a:p>
          <a:p>
            <a:pPr lvl="2"/>
            <a:r>
              <a:rPr lang="en-US" altLang="en-US" sz="2000" dirty="0" smtClean="0"/>
              <a:t>Retardation (slowing)</a:t>
            </a:r>
          </a:p>
          <a:p>
            <a:pPr lvl="2"/>
            <a:r>
              <a:rPr lang="en-US" altLang="en-US" sz="2000" dirty="0" smtClean="0"/>
              <a:t>Suicide</a:t>
            </a:r>
          </a:p>
          <a:p>
            <a:pPr lvl="2"/>
            <a:r>
              <a:rPr lang="en-US" altLang="en-US" sz="2000" dirty="0" smtClean="0"/>
              <a:t>Psychological anxiety</a:t>
            </a:r>
          </a:p>
          <a:p>
            <a:r>
              <a:rPr lang="en-US" altLang="en-US" sz="2000" dirty="0" smtClean="0"/>
              <a:t>Somatic complaints</a:t>
            </a:r>
          </a:p>
          <a:p>
            <a:pPr lvl="1"/>
            <a:r>
              <a:rPr lang="en-US" altLang="en-US" sz="2000" dirty="0" smtClean="0"/>
              <a:t>Manifest in cultures that avoid verbalizing emotions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="" xmlns:a16="http://schemas.microsoft.com/office/drawing/2014/main" id="{39D1CE89-999F-42B4-A08F-5621D02551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#1	</a:t>
            </a:r>
            <a:endParaRPr lang="en-US" altLang="en-US" dirty="0"/>
          </a:p>
        </p:txBody>
      </p:sp>
      <p:sp>
        <p:nvSpPr>
          <p:cNvPr id="10243" name="Rectangle 3">
            <a:extLst>
              <a:ext uri="{FF2B5EF4-FFF2-40B4-BE49-F238E27FC236}">
                <a16:creationId xmlns="" xmlns:a16="http://schemas.microsoft.com/office/drawing/2014/main" id="{AD552C24-A1A6-419E-8DE1-969534AE57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Is the following statement true or false?</a:t>
            </a:r>
          </a:p>
          <a:p>
            <a:r>
              <a:rPr lang="en-US" altLang="en-US" dirty="0" smtClean="0"/>
              <a:t>Depression is one of the most important risk factors for suicide.</a:t>
            </a:r>
            <a:endParaRPr lang="en-US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="" xmlns:a16="http://schemas.microsoft.com/office/drawing/2014/main" id="{8EEBEC0F-9159-4C39-8244-8FB911DAD5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Answer to Question #1</a:t>
            </a:r>
            <a:endParaRPr lang="en-US" altLang="en-US" dirty="0"/>
          </a:p>
        </p:txBody>
      </p:sp>
      <p:sp>
        <p:nvSpPr>
          <p:cNvPr id="11267" name="Rectangle 3">
            <a:extLst>
              <a:ext uri="{FF2B5EF4-FFF2-40B4-BE49-F238E27FC236}">
                <a16:creationId xmlns="" xmlns:a16="http://schemas.microsoft.com/office/drawing/2014/main" id="{AC4B9083-ACCF-4E9B-81A8-845A5B2755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True</a:t>
            </a:r>
          </a:p>
          <a:p>
            <a:r>
              <a:rPr lang="en-US" altLang="en-US" dirty="0" smtClean="0"/>
              <a:t>Rationale: Depression is one of the most important risk factors for suicide.</a:t>
            </a:r>
            <a:endParaRPr lang="en-US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WW TEMPLATE">
  <a:themeElements>
    <a:clrScheme name="">
      <a:dk1>
        <a:srgbClr val="000000"/>
      </a:dk1>
      <a:lt1>
        <a:srgbClr val="FFFFFF"/>
      </a:lt1>
      <a:dk2>
        <a:srgbClr val="006B76"/>
      </a:dk2>
      <a:lt2>
        <a:srgbClr val="000000"/>
      </a:lt2>
      <a:accent1>
        <a:srgbClr val="186EC4"/>
      </a:accent1>
      <a:accent2>
        <a:srgbClr val="CC9900"/>
      </a:accent2>
      <a:accent3>
        <a:srgbClr val="FFFFFF"/>
      </a:accent3>
      <a:accent4>
        <a:srgbClr val="000000"/>
      </a:accent4>
      <a:accent5>
        <a:srgbClr val="ABBADE"/>
      </a:accent5>
      <a:accent6>
        <a:srgbClr val="B98A00"/>
      </a:accent6>
      <a:hlink>
        <a:srgbClr val="FF0000"/>
      </a:hlink>
      <a:folHlink>
        <a:srgbClr val="009900"/>
      </a:folHlink>
    </a:clrScheme>
    <a:fontScheme name="LWW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WW TEMPLAT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WW TEMPLAT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WW TEMPLAT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G:\Q299xx.LWW\LWW TEMPLATE.ppt</Template>
  <TotalTime>1803</TotalTime>
  <Words>1481</Words>
  <Application>Microsoft Office PowerPoint</Application>
  <PresentationFormat>On-screen Show (4:3)</PresentationFormat>
  <Paragraphs>244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LWW TEMPLATE</vt:lpstr>
      <vt:lpstr>Chapter 17   Mood Disorders and Suicide</vt:lpstr>
      <vt:lpstr>Mood Disorders #1</vt:lpstr>
      <vt:lpstr>Mood Disorders #2</vt:lpstr>
      <vt:lpstr>Categories of Mood Disorders</vt:lpstr>
      <vt:lpstr>Etiology #1</vt:lpstr>
      <vt:lpstr>Etiology #2</vt:lpstr>
      <vt:lpstr>Cultural Considerations</vt:lpstr>
      <vt:lpstr>Question #1 </vt:lpstr>
      <vt:lpstr>Answer to Question #1</vt:lpstr>
      <vt:lpstr>Major Depressive Disorder</vt:lpstr>
      <vt:lpstr>Psychopharmacology</vt:lpstr>
      <vt:lpstr>Other Medical Treatments and Psychotherapy</vt:lpstr>
      <vt:lpstr>Major Depressive Disorder and Nursing Process Application #1</vt:lpstr>
      <vt:lpstr>Major Depressive Disorder and Nursing Process Application #2</vt:lpstr>
      <vt:lpstr>Question #2</vt:lpstr>
      <vt:lpstr>Answer to Question #2</vt:lpstr>
      <vt:lpstr>Major Depressive Disorder and Nursing Process Application #3</vt:lpstr>
      <vt:lpstr>Major Depressive Disorder and Nursing Process Application #4</vt:lpstr>
      <vt:lpstr>Bipolar Disorder</vt:lpstr>
      <vt:lpstr>Treatment </vt:lpstr>
      <vt:lpstr>Bipolar Disorder and Nursing Process Application #1</vt:lpstr>
      <vt:lpstr>Bipolar Disorder and Nursing Process Application #2</vt:lpstr>
      <vt:lpstr>Question #3</vt:lpstr>
      <vt:lpstr>Answer to Question #3</vt:lpstr>
      <vt:lpstr>Bipolar Disorder and Nursing Process Application #3</vt:lpstr>
      <vt:lpstr>Suicide #1</vt:lpstr>
      <vt:lpstr>Suicide #2</vt:lpstr>
      <vt:lpstr>Suicide #3</vt:lpstr>
      <vt:lpstr>Suicide #4</vt:lpstr>
      <vt:lpstr>Suicide #5</vt:lpstr>
      <vt:lpstr>Legal and Ethical Considerations </vt:lpstr>
      <vt:lpstr>Question #4 </vt:lpstr>
      <vt:lpstr>Answer to Question #4</vt:lpstr>
      <vt:lpstr>Age-Related Considerations </vt:lpstr>
      <vt:lpstr>Community-Based Care </vt:lpstr>
      <vt:lpstr>Mental Health Promotion #1 </vt:lpstr>
      <vt:lpstr>Mental Health Promotion #2 </vt:lpstr>
      <vt:lpstr>Self-Awareness Issues</vt:lpstr>
    </vt:vector>
  </TitlesOfParts>
  <Company>Wolters Kluwer Health - Lippincott Williams &amp; Wilkins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17: Mood Disorders and Suicide</dc:title>
  <dc:creator>Dale Gray</dc:creator>
  <cp:lastModifiedBy> </cp:lastModifiedBy>
  <cp:revision>190</cp:revision>
  <cp:lastPrinted>2001-01-03T19:47:24Z</cp:lastPrinted>
  <dcterms:created xsi:type="dcterms:W3CDTF">2001-02-15T19:07:27Z</dcterms:created>
  <dcterms:modified xsi:type="dcterms:W3CDTF">2022-07-21T06:54:18Z</dcterms:modified>
</cp:coreProperties>
</file>