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8"/>
  </p:notesMasterIdLst>
  <p:handoutMasterIdLst>
    <p:handoutMasterId r:id="rId39"/>
  </p:handoutMasterIdLst>
  <p:sldIdLst>
    <p:sldId id="321" r:id="rId2"/>
    <p:sldId id="341" r:id="rId3"/>
    <p:sldId id="368" r:id="rId4"/>
    <p:sldId id="362" r:id="rId5"/>
    <p:sldId id="366" r:id="rId6"/>
    <p:sldId id="365" r:id="rId7"/>
    <p:sldId id="364" r:id="rId8"/>
    <p:sldId id="296" r:id="rId9"/>
    <p:sldId id="298" r:id="rId10"/>
    <p:sldId id="299" r:id="rId11"/>
    <p:sldId id="349" r:id="rId12"/>
    <p:sldId id="350" r:id="rId13"/>
    <p:sldId id="300" r:id="rId14"/>
    <p:sldId id="356" r:id="rId15"/>
    <p:sldId id="304" r:id="rId16"/>
    <p:sldId id="357" r:id="rId17"/>
    <p:sldId id="344" r:id="rId18"/>
    <p:sldId id="309" r:id="rId19"/>
    <p:sldId id="369" r:id="rId20"/>
    <p:sldId id="345" r:id="rId21"/>
    <p:sldId id="351" r:id="rId22"/>
    <p:sldId id="352" r:id="rId23"/>
    <p:sldId id="317" r:id="rId24"/>
    <p:sldId id="358" r:id="rId25"/>
    <p:sldId id="346" r:id="rId26"/>
    <p:sldId id="347" r:id="rId27"/>
    <p:sldId id="328" r:id="rId28"/>
    <p:sldId id="329" r:id="rId29"/>
    <p:sldId id="330" r:id="rId30"/>
    <p:sldId id="359" r:id="rId31"/>
    <p:sldId id="348" r:id="rId32"/>
    <p:sldId id="353" r:id="rId33"/>
    <p:sldId id="354" r:id="rId34"/>
    <p:sldId id="339" r:id="rId35"/>
    <p:sldId id="367" r:id="rId36"/>
    <p:sldId id="340" r:id="rId37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5369" autoAdjust="0"/>
  </p:normalViewPr>
  <p:slideViewPr>
    <p:cSldViewPr snapToGrid="0">
      <p:cViewPr varScale="1">
        <p:scale>
          <a:sx n="65" d="100"/>
          <a:sy n="65" d="100"/>
        </p:scale>
        <p:origin x="-1416" y="-108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64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2E9323D9-18BC-42D4-8F0E-0974F9F76A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6C2FCF44-8F93-43E0-9734-127FC6B3DB6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AD0B1EFB-8A03-4191-8301-B30A2BDF41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48747D53-DE9E-4667-8AA1-506DABBB33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935AA9D4-A2E5-469B-9178-80D88CC25C1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3160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3B17EA1E-4A91-4D92-AD4E-53A938FAF70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EBF4DF5C-4052-49A2-B955-03D5350C3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8" name="Rectangle 4">
            <a:extLst>
              <a:ext uri="{FF2B5EF4-FFF2-40B4-BE49-F238E27FC236}">
                <a16:creationId xmlns="" xmlns:a16="http://schemas.microsoft.com/office/drawing/2014/main" id="{94995742-94EF-4581-9EED-EC93083D5AE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93187227-2649-4298-9285-FB504A5500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658BE505-9F33-466B-B25B-A1A8EAECB38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66CE5F74-90C5-42E2-8281-CCFB7208D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215918A4-6D15-4ED4-92DF-AD0CC89F57B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0005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="" xmlns:a16="http://schemas.microsoft.com/office/drawing/2014/main" id="{59DDF697-5D9D-455F-89C2-CCCF5F7A3D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="" xmlns:a16="http://schemas.microsoft.com/office/drawing/2014/main" id="{A16800E1-0EE2-4C60-B542-F5C10896D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3012" name="Slide Number Placeholder 3">
            <a:extLst>
              <a:ext uri="{FF2B5EF4-FFF2-40B4-BE49-F238E27FC236}">
                <a16:creationId xmlns="" xmlns:a16="http://schemas.microsoft.com/office/drawing/2014/main" id="{62C0020E-06AD-4700-96A3-DF1BFA1CA9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4D12F1-FD07-4600-886F-8B1FBEF2BBF3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="" xmlns:a16="http://schemas.microsoft.com/office/drawing/2014/main" id="{A8B76EA5-93CD-44D8-8C61-07CB87CFA7F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="" xmlns:a16="http://schemas.microsoft.com/office/drawing/2014/main" id="{D860FBC7-828E-482C-BFC2-9C85B87B8A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130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370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9982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="" xmlns:a16="http://schemas.microsoft.com/office/drawing/2014/main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="" xmlns:a16="http://schemas.microsoft.com/office/drawing/2014/main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420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459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1275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67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74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330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113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850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70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="" xmlns:a16="http://schemas.microsoft.com/office/drawing/2014/main" id="{62108711-4B68-4C18-B2DC-47CF59372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60688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="" xmlns:a16="http://schemas.microsoft.com/office/drawing/2014/main" id="{DC2E05F4-A18C-40DA-9E79-7998EC5A20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3388" y="1613208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="" xmlns:a16="http://schemas.microsoft.com/office/drawing/2014/main" id="{1E52A62B-F3BD-4D32-A12A-089751B1BF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="" xmlns:a16="http://schemas.microsoft.com/office/drawing/2014/main" id="{4CB39DDC-5936-4951-B20A-0BAC412C80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11" name="Text Box 13">
            <a:extLst>
              <a:ext uri="{FF2B5EF4-FFF2-40B4-BE49-F238E27FC236}">
                <a16:creationId xmlns="" xmlns:a16="http://schemas.microsoft.com/office/drawing/2014/main" id="{F346B253-C373-4153-8B9C-5E86AA9B709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="" xmlns:a16="http://schemas.microsoft.com/office/drawing/2014/main" id="{23979DED-11A2-4A02-B043-9CF330B6850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3216F9E0-4F77-4F08-BE7F-E2F420B9D810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239" y="2943703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 Disorders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ECE6B1F3-35BD-49CE-B908-3DE33BC22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BE564DE2-E4D4-4CB9-ADBD-7A0690BE1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Judgments of personality must be viewed with consideration of ethnic, cultural, and social background.</a:t>
            </a:r>
          </a:p>
          <a:p>
            <a:pPr lvl="1"/>
            <a:r>
              <a:rPr lang="en-US" altLang="en-US" dirty="0" smtClean="0"/>
              <a:t>Guarded or defensive behavior due to language barriers</a:t>
            </a:r>
          </a:p>
          <a:p>
            <a:pPr lvl="1"/>
            <a:r>
              <a:rPr lang="en-US" altLang="en-US" dirty="0" smtClean="0"/>
              <a:t>Religious or spiritual beliefs</a:t>
            </a:r>
          </a:p>
          <a:p>
            <a:pPr lvl="1"/>
            <a:r>
              <a:rPr lang="en-US" altLang="en-US" dirty="0" smtClean="0"/>
              <a:t>Different views of avoidant and dependent behavior</a:t>
            </a:r>
          </a:p>
          <a:p>
            <a:pPr lvl="1"/>
            <a:r>
              <a:rPr lang="en-US" altLang="en-US" dirty="0" smtClean="0"/>
              <a:t>Cultural value of work and productivity</a:t>
            </a:r>
          </a:p>
          <a:p>
            <a:pPr lvl="1"/>
            <a:r>
              <a:rPr lang="en-US" altLang="en-US" dirty="0" smtClean="0"/>
              <a:t>Gender roles and behaviors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FA0357C5-FADF-4B58-A399-7F913EA402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</a:t>
            </a:r>
            <a:endParaRPr lang="en-US" alt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E95EAD40-C991-4AE8-8A33-044219BEE0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When discussing personality disorders, the term </a:t>
            </a:r>
            <a:r>
              <a:rPr lang="en-US" altLang="en-US" i="1" dirty="0" smtClean="0"/>
              <a:t>treatment resistant </a:t>
            </a:r>
            <a:r>
              <a:rPr lang="en-US" altLang="en-US" dirty="0" smtClean="0"/>
              <a:t>refers to a lack of response to medications prescribed.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27437DCA-4F89-4C36-845A-858650D96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#1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A62ABEBE-D8F1-41E0-9A82-2B74C2C29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Although a personality disorder is a psychiatric diagnosis, it is important to remember that it is not an illness with treatable symptoms in the way other mental disorders are. The term </a:t>
            </a:r>
            <a:r>
              <a:rPr lang="en-US" altLang="en-US" i="1" dirty="0" smtClean="0"/>
              <a:t>treatment resistant </a:t>
            </a:r>
            <a:r>
              <a:rPr lang="en-US" altLang="en-US" dirty="0" smtClean="0"/>
              <a:t>refers to the fact that it is difficult to change a person’s personality.  Changes occur slowly and over time. It is true that there is no “magic pill” that will result in a change in someone’s personality for the better.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D8F5E809-F78F-417F-A201-96E35A6C9E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#1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2AC5ED54-6DC3-4F0F-B268-47A7ADF7BE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Psychopharmacology (for drug groupings by target symptom, see Table 18.1)</a:t>
            </a:r>
          </a:p>
          <a:p>
            <a:pPr lvl="1"/>
            <a:r>
              <a:rPr lang="en-US" altLang="en-US" dirty="0" smtClean="0"/>
              <a:t>Cognitive–perceptual distortions</a:t>
            </a:r>
          </a:p>
          <a:p>
            <a:pPr lvl="1"/>
            <a:r>
              <a:rPr lang="en-US" altLang="en-US" dirty="0" smtClean="0"/>
              <a:t>Affective symptoms and mood dysregulation</a:t>
            </a:r>
          </a:p>
          <a:p>
            <a:pPr lvl="1"/>
            <a:r>
              <a:rPr lang="en-US" altLang="en-US" dirty="0" smtClean="0"/>
              <a:t>Aggression and behavioral dysfunction</a:t>
            </a:r>
          </a:p>
          <a:p>
            <a:pPr lvl="1"/>
            <a:r>
              <a:rPr lang="en-US" altLang="en-US" dirty="0" smtClean="0"/>
              <a:t>Anxiety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E1CD7F75-4E61-47D9-B4E1-6EF8EE32B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#2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5ED302B2-ED06-46EF-90D5-C67A0BD27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Individual and group psychotherapy</a:t>
            </a:r>
          </a:p>
          <a:p>
            <a:pPr lvl="1"/>
            <a:r>
              <a:rPr lang="en-US" altLang="en-US" dirty="0" smtClean="0"/>
              <a:t>Cognitive–behavioral therapy (cognitive restructuring techniques)</a:t>
            </a:r>
          </a:p>
          <a:p>
            <a:pPr lvl="2"/>
            <a:r>
              <a:rPr lang="en-US" altLang="en-US" dirty="0" smtClean="0"/>
              <a:t>Thought stopping</a:t>
            </a:r>
          </a:p>
          <a:p>
            <a:pPr lvl="2"/>
            <a:r>
              <a:rPr lang="en-US" altLang="en-US" dirty="0" smtClean="0"/>
              <a:t>Positive self-talk</a:t>
            </a:r>
          </a:p>
          <a:p>
            <a:pPr lvl="1"/>
            <a:r>
              <a:rPr lang="en-US" altLang="en-US" dirty="0" smtClean="0"/>
              <a:t>Dialectical behavior therapy (borderline personality disorder)</a:t>
            </a:r>
          </a:p>
          <a:p>
            <a:r>
              <a:rPr lang="en-US" altLang="en-US" dirty="0" smtClean="0"/>
              <a:t>See Table 18.2 for symptoms and nursing actions.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C558E448-03C5-4FCE-822F-542B15ECA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Paranoid Personality Disorder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C71B6DB-5C28-4635-B60B-CC19E241ED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Clinical picture</a:t>
            </a:r>
          </a:p>
          <a:p>
            <a:pPr lvl="1"/>
            <a:r>
              <a:rPr lang="en-US" altLang="en-US" dirty="0" smtClean="0"/>
              <a:t>Pervasive mistrust/suspiciousness</a:t>
            </a:r>
          </a:p>
          <a:p>
            <a:pPr lvl="1"/>
            <a:r>
              <a:rPr lang="en-US" altLang="en-US" dirty="0" smtClean="0"/>
              <a:t>Use of projection</a:t>
            </a:r>
          </a:p>
          <a:p>
            <a:pPr lvl="1"/>
            <a:r>
              <a:rPr lang="en-US" altLang="en-US" dirty="0" smtClean="0"/>
              <a:t>Conflict with authority figures</a:t>
            </a:r>
          </a:p>
          <a:p>
            <a:r>
              <a:rPr lang="en-US" altLang="en-US" dirty="0" smtClean="0"/>
              <a:t>Nursing actions</a:t>
            </a:r>
          </a:p>
          <a:p>
            <a:pPr lvl="1"/>
            <a:r>
              <a:rPr lang="en-US" altLang="en-US" dirty="0" smtClean="0"/>
              <a:t>Formal, business-like approach</a:t>
            </a:r>
          </a:p>
          <a:p>
            <a:pPr lvl="1"/>
            <a:r>
              <a:rPr lang="en-US" altLang="en-US" dirty="0" smtClean="0"/>
              <a:t>Client involvement in plan of care</a:t>
            </a:r>
          </a:p>
          <a:p>
            <a:pPr lvl="1"/>
            <a:r>
              <a:rPr lang="en-US" altLang="en-US" dirty="0" smtClean="0"/>
              <a:t>Validate idea before action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DDEF405A-06C9-40CC-9862-1A02404D1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Schizoid Personality Disorder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="" xmlns:a16="http://schemas.microsoft.com/office/drawing/2014/main" id="{B2A10CED-21F9-46E4-81D0-D4A9D23EA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Clinical picture</a:t>
            </a:r>
          </a:p>
          <a:p>
            <a:pPr lvl="1"/>
            <a:r>
              <a:rPr lang="en-US" altLang="en-US" dirty="0" smtClean="0"/>
              <a:t>Pervasive pattern of social detachment</a:t>
            </a:r>
          </a:p>
          <a:p>
            <a:pPr lvl="1"/>
            <a:r>
              <a:rPr lang="en-US" altLang="en-US" dirty="0" smtClean="0"/>
              <a:t>Constricted affect</a:t>
            </a:r>
          </a:p>
          <a:p>
            <a:pPr lvl="1"/>
            <a:r>
              <a:rPr lang="en-US" altLang="en-US" dirty="0" smtClean="0"/>
              <a:t>Little emotion</a:t>
            </a:r>
          </a:p>
          <a:p>
            <a:pPr lvl="1"/>
            <a:r>
              <a:rPr lang="en-US" altLang="en-US" dirty="0" smtClean="0"/>
              <a:t>Usually have rich and extensive fantasy life but are reluctant to reveal</a:t>
            </a:r>
          </a:p>
          <a:p>
            <a:r>
              <a:rPr lang="en-US" altLang="en-US" dirty="0" smtClean="0"/>
              <a:t>Nursing actions</a:t>
            </a:r>
          </a:p>
          <a:p>
            <a:pPr lvl="1"/>
            <a:r>
              <a:rPr lang="en-US" altLang="en-US" dirty="0" smtClean="0"/>
              <a:t>Focus on improved functioning in community</a:t>
            </a:r>
          </a:p>
          <a:p>
            <a:pPr lvl="1"/>
            <a:r>
              <a:rPr lang="en-US" altLang="en-US" dirty="0" smtClean="0"/>
              <a:t>Client has greater chance of success if they can relate their needs to one person.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73E5643B-3781-4810-AAFA-BF02F63FC1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Schizotypal Personality Disorder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7333FF81-DB63-4A0D-83DD-BB7AF8568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Clinical picture</a:t>
            </a:r>
          </a:p>
          <a:p>
            <a:pPr lvl="1"/>
            <a:r>
              <a:rPr lang="en-US" altLang="en-US" sz="2000" dirty="0" smtClean="0"/>
              <a:t>Pervasive pattern of social and interpersonal deficits</a:t>
            </a:r>
          </a:p>
          <a:p>
            <a:pPr lvl="1"/>
            <a:r>
              <a:rPr lang="en-US" altLang="en-US" sz="2000" dirty="0" smtClean="0"/>
              <a:t>Cognitive or perceptual distortions</a:t>
            </a:r>
          </a:p>
          <a:p>
            <a:pPr lvl="1"/>
            <a:r>
              <a:rPr lang="en-US" altLang="en-US" sz="2000" dirty="0" smtClean="0"/>
              <a:t>Behavioral eccentricities</a:t>
            </a:r>
          </a:p>
          <a:p>
            <a:pPr lvl="1"/>
            <a:r>
              <a:rPr lang="en-US" altLang="en-US" sz="2000" dirty="0" smtClean="0"/>
              <a:t>Odd appearance</a:t>
            </a:r>
          </a:p>
          <a:p>
            <a:pPr lvl="1"/>
            <a:r>
              <a:rPr lang="en-US" altLang="en-US" sz="2000" dirty="0" smtClean="0"/>
              <a:t>Restricted range of emotions</a:t>
            </a:r>
          </a:p>
          <a:p>
            <a:r>
              <a:rPr lang="en-US" altLang="en-US" sz="2000" dirty="0" smtClean="0"/>
              <a:t>Nursing actions</a:t>
            </a:r>
          </a:p>
          <a:p>
            <a:pPr lvl="1"/>
            <a:r>
              <a:rPr lang="en-US" altLang="en-US" sz="2000" dirty="0" smtClean="0"/>
              <a:t>Focus on self-care and social skills</a:t>
            </a:r>
          </a:p>
          <a:p>
            <a:pPr lvl="1"/>
            <a:r>
              <a:rPr lang="en-US" altLang="en-US" sz="2000" dirty="0" smtClean="0"/>
              <a:t>Encouragement of daily routines</a:t>
            </a:r>
          </a:p>
          <a:p>
            <a:pPr lvl="1"/>
            <a:r>
              <a:rPr lang="en-US" altLang="en-US" sz="2000" dirty="0" smtClean="0"/>
              <a:t>Identifying appropriate outlets for discussing unusual beliefs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D5822640-B2A3-4290-8598-405DD25519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Antisocial Personality Disorder and Nursing Process Application #1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="" xmlns:a16="http://schemas.microsoft.com/office/drawing/2014/main" id="{E4176D6C-73A6-48BF-BF40-382F06DDD1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Characterized by disregard for rights of others, deceit, and manipulation</a:t>
            </a:r>
          </a:p>
          <a:p>
            <a:r>
              <a:rPr lang="en-US" altLang="en-US" sz="2000" dirty="0" smtClean="0"/>
              <a:t>Assessment</a:t>
            </a:r>
          </a:p>
          <a:p>
            <a:pPr lvl="1"/>
            <a:r>
              <a:rPr lang="en-US" altLang="en-US" sz="2000" dirty="0" smtClean="0"/>
              <a:t>History (acts of cruelty, abusive parenting)</a:t>
            </a:r>
          </a:p>
          <a:p>
            <a:pPr lvl="1"/>
            <a:r>
              <a:rPr lang="en-US" altLang="en-US" sz="2000" dirty="0" smtClean="0"/>
              <a:t>General appearance and motor behavior (usually normal)</a:t>
            </a:r>
          </a:p>
          <a:p>
            <a:pPr lvl="1"/>
            <a:r>
              <a:rPr lang="en-US" altLang="en-US" sz="2000" dirty="0" smtClean="0"/>
              <a:t>Mood and affect (display of false emotions)</a:t>
            </a:r>
          </a:p>
          <a:p>
            <a:pPr lvl="1"/>
            <a:r>
              <a:rPr lang="en-US" altLang="en-US" sz="2000" dirty="0" smtClean="0"/>
              <a:t>Thought process and content (narrowed view of world)</a:t>
            </a:r>
          </a:p>
          <a:p>
            <a:pPr lvl="1"/>
            <a:r>
              <a:rPr lang="en-US" altLang="en-US" sz="2000" dirty="0" smtClean="0"/>
              <a:t>Sensorium and intellectual processes (oriented, average or above-average intelligence quotient [IQ])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D5822640-B2A3-4290-8598-405DD25519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Antisocial Personality Disorder and Nursing Process Application #2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="" xmlns:a16="http://schemas.microsoft.com/office/drawing/2014/main" id="{E4176D6C-73A6-48BF-BF40-382F06DDD1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Judgment and insight (do not consider morals or ethics)</a:t>
            </a:r>
          </a:p>
          <a:p>
            <a:pPr lvl="1"/>
            <a:r>
              <a:rPr lang="en-US" altLang="en-US" dirty="0" smtClean="0"/>
              <a:t>Self-concept (appear confident, but the self is shallow and empty)</a:t>
            </a:r>
          </a:p>
          <a:p>
            <a:pPr lvl="1"/>
            <a:r>
              <a:rPr lang="en-US" altLang="en-US" dirty="0" smtClean="0"/>
              <a:t>Roles and relationships (manipulate and exploit those around them)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308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B9288A85-33CB-4EBF-89E6-2E320761A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Personality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F8B2B943-4E73-40E8-951F-82BAFC72F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Ingrained, enduring pattern of behaving and relating to self, others, and environment</a:t>
            </a:r>
          </a:p>
          <a:p>
            <a:r>
              <a:rPr lang="en-US" altLang="en-US" dirty="0" smtClean="0"/>
              <a:t>Perceptions, attitudes, emotions</a:t>
            </a:r>
          </a:p>
          <a:p>
            <a:r>
              <a:rPr lang="en-US" altLang="en-US" dirty="0" smtClean="0"/>
              <a:t>Usually not consciously aware of own personality</a:t>
            </a:r>
          </a:p>
          <a:p>
            <a:r>
              <a:rPr lang="en-US" altLang="en-US" dirty="0" smtClean="0"/>
              <a:t>Personality disorders </a:t>
            </a:r>
          </a:p>
          <a:p>
            <a:pPr lvl="1"/>
            <a:r>
              <a:rPr lang="en-US" altLang="en-US" dirty="0" smtClean="0"/>
              <a:t>Impairment of personality functioning</a:t>
            </a:r>
          </a:p>
          <a:p>
            <a:pPr lvl="1"/>
            <a:r>
              <a:rPr lang="en-US" altLang="en-US" dirty="0" smtClean="0"/>
              <a:t>Personality traits that are maladaptive</a:t>
            </a:r>
          </a:p>
          <a:p>
            <a:pPr lvl="1"/>
            <a:r>
              <a:rPr lang="en-US" altLang="en-US" dirty="0" smtClean="0"/>
              <a:t>Identity problems</a:t>
            </a:r>
          </a:p>
          <a:p>
            <a:pPr lvl="1"/>
            <a:r>
              <a:rPr lang="en-US" altLang="en-US" dirty="0" smtClean="0"/>
              <a:t>Dysfunctional relationships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16331948-F003-4AED-86BA-FA8B0569E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Antisocial Personality Disorder and Nursing Process Application #3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FE47036F-ECFF-45BE-87FE-65A338F42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</a:t>
            </a:r>
          </a:p>
          <a:p>
            <a:r>
              <a:rPr lang="en-US" altLang="en-US" dirty="0" smtClean="0"/>
              <a:t>Outcome identification</a:t>
            </a:r>
          </a:p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Therapeutic relationship; promoting responsible behavior (limit setting, confrontation)</a:t>
            </a:r>
          </a:p>
          <a:p>
            <a:pPr lvl="1"/>
            <a:r>
              <a:rPr lang="en-US" altLang="en-US" dirty="0" smtClean="0"/>
              <a:t>Problem-solving; control of emotions (taking a time-out)</a:t>
            </a:r>
          </a:p>
          <a:p>
            <a:pPr lvl="1"/>
            <a:r>
              <a:rPr lang="en-US" altLang="en-US" dirty="0" smtClean="0"/>
              <a:t>Improving role performance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F8125A51-FE02-48F2-BA27-F76E862F1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FEF8BD56-AB63-4137-B5AB-01D92EC40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behavior would a nurse expect to assess in a client with antisocial personality disorder?</a:t>
            </a:r>
          </a:p>
          <a:p>
            <a:pPr marL="457200" lvl="1" indent="0">
              <a:buNone/>
            </a:pPr>
            <a:r>
              <a:rPr lang="en-US" altLang="en-US" dirty="0" smtClean="0"/>
              <a:t>A. Empathy</a:t>
            </a:r>
          </a:p>
          <a:p>
            <a:pPr marL="457200" lvl="1" indent="0">
              <a:buNone/>
            </a:pPr>
            <a:r>
              <a:rPr lang="en-US" altLang="en-US" dirty="0" smtClean="0"/>
              <a:t>B. High self-esteem</a:t>
            </a:r>
          </a:p>
          <a:p>
            <a:pPr marL="457200" lvl="1" indent="0">
              <a:buNone/>
            </a:pPr>
            <a:r>
              <a:rPr lang="en-US" altLang="en-US" dirty="0" smtClean="0"/>
              <a:t>C. Manipulation</a:t>
            </a:r>
          </a:p>
          <a:p>
            <a:pPr marL="457200" lvl="1" indent="0">
              <a:buNone/>
            </a:pPr>
            <a:r>
              <a:rPr lang="en-US" altLang="en-US" dirty="0" smtClean="0"/>
              <a:t>D. Suspiciousness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B1FD1DAA-2CA3-4AB4-92A0-A2542B88CC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#2</a:t>
            </a:r>
            <a:endParaRPr lang="en-US" altLang="en-US" dirty="0"/>
          </a:p>
        </p:txBody>
      </p:sp>
      <p:sp>
        <p:nvSpPr>
          <p:cNvPr id="384003" name="Rectangle 3">
            <a:extLst>
              <a:ext uri="{FF2B5EF4-FFF2-40B4-BE49-F238E27FC236}">
                <a16:creationId xmlns="" xmlns:a16="http://schemas.microsoft.com/office/drawing/2014/main" id="{08829EE6-CB09-4EA1-90EE-73143D994E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C. Manipulation</a:t>
            </a:r>
          </a:p>
          <a:p>
            <a:r>
              <a:rPr lang="en-US" dirty="0" smtClean="0"/>
              <a:t>Rationale: A client with antisocial personality disorder typically exhibits manipulative behaviors, lack of empathy, and low self-esteem.</a:t>
            </a:r>
          </a:p>
          <a:p>
            <a:pPr lvl="1"/>
            <a:r>
              <a:rPr lang="en-US" dirty="0" smtClean="0"/>
              <a:t>Suspiciousness would be assessed in a client with paranoid personality disorder.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1C5E2BA8-372E-4273-89E2-6E72FE1CF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Borderline Personality Disorder and Nursing Process Application #1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CD5742FD-305A-4799-8B5B-B2A661F973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Characterized by pervasive pattern of unstable interpersonal relationships, self-image, affect; marked impulsivity</a:t>
            </a:r>
          </a:p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History (disturbed early relationships with parents)</a:t>
            </a:r>
          </a:p>
          <a:p>
            <a:pPr lvl="1"/>
            <a:r>
              <a:rPr lang="en-US" altLang="en-US" dirty="0" smtClean="0"/>
              <a:t>General appearance and motor behavior (wide range of dysfunction)</a:t>
            </a:r>
          </a:p>
          <a:p>
            <a:pPr lvl="1"/>
            <a:r>
              <a:rPr lang="en-US" altLang="en-US" dirty="0" smtClean="0"/>
              <a:t>Mood and affect (dysphoric)</a:t>
            </a:r>
          </a:p>
          <a:p>
            <a:pPr lvl="1"/>
            <a:r>
              <a:rPr lang="en-US" altLang="en-US" dirty="0" smtClean="0"/>
              <a:t>Thought process and content (splitting, dissociative episodes)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37A4966C-0A09-4471-AA80-6FDE72BD6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Borderline Personality Disorder and Nursing Process Application #2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="" xmlns:a16="http://schemas.microsoft.com/office/drawing/2014/main" id="{D6F8EEFF-EDCA-4429-9DA6-FAF18540F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Sensorium and intellectual processes (fully oriented to reality, exception is transient psychotic symptoms)</a:t>
            </a:r>
          </a:p>
          <a:p>
            <a:pPr lvl="1"/>
            <a:r>
              <a:rPr lang="en-US" altLang="en-US" dirty="0" smtClean="0"/>
              <a:t>Judgment and insight (impaired judgment and lack of concern for safety)</a:t>
            </a:r>
          </a:p>
          <a:p>
            <a:pPr lvl="1"/>
            <a:r>
              <a:rPr lang="en-US" altLang="en-US" dirty="0" smtClean="0"/>
              <a:t>Self-concept (unstable view of self, self-harm)</a:t>
            </a:r>
          </a:p>
          <a:p>
            <a:pPr lvl="1"/>
            <a:r>
              <a:rPr lang="en-US" altLang="en-US" dirty="0" smtClean="0"/>
              <a:t>Roles and relationships (hate being alone but experience social isolation)</a:t>
            </a:r>
          </a:p>
          <a:p>
            <a:pPr lvl="1"/>
            <a:r>
              <a:rPr lang="en-US" altLang="en-US" dirty="0" smtClean="0"/>
              <a:t>Physiological and self-care considerations (reckless behavior) 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E108252D-2748-4391-B1D3-B60C4CCDE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Borderline Personality Disorder and Nursing Process Application #3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59000A1F-00CE-4AFB-A98D-33AD6CC3A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</a:t>
            </a:r>
          </a:p>
          <a:p>
            <a:r>
              <a:rPr lang="en-US" altLang="en-US" dirty="0" smtClean="0"/>
              <a:t>Outcome identification</a:t>
            </a:r>
          </a:p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Safety (explore self-harm behavior)</a:t>
            </a:r>
          </a:p>
          <a:p>
            <a:pPr lvl="1"/>
            <a:r>
              <a:rPr lang="en-US" altLang="en-US" dirty="0" smtClean="0"/>
              <a:t>Therapeutic relationship (structured, with limit setting)</a:t>
            </a:r>
          </a:p>
          <a:p>
            <a:pPr lvl="1"/>
            <a:r>
              <a:rPr lang="en-US" altLang="en-US" dirty="0" smtClean="0"/>
              <a:t>Strict adherence to boundaries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C635B5BD-D5B1-4FB8-8E55-561651FE8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Borderline Personality Disorder and Nursing Process Application #4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="" xmlns:a16="http://schemas.microsoft.com/office/drawing/2014/main" id="{91B2BEE6-13C1-4FF0-B557-6002C8D133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Actions—(cont.)</a:t>
            </a:r>
          </a:p>
          <a:p>
            <a:pPr lvl="1"/>
            <a:r>
              <a:rPr lang="en-US" altLang="en-US" dirty="0" smtClean="0"/>
              <a:t>Communication skills</a:t>
            </a:r>
          </a:p>
          <a:p>
            <a:pPr lvl="1"/>
            <a:r>
              <a:rPr lang="en-US" altLang="en-US" dirty="0" smtClean="0"/>
              <a:t>Coping, emotion control</a:t>
            </a:r>
          </a:p>
          <a:p>
            <a:pPr lvl="1"/>
            <a:r>
              <a:rPr lang="en-US" altLang="en-US" dirty="0" smtClean="0"/>
              <a:t>Reshaping thinking patterns (cognitive restructuring, thought stopping, positive self-talk, decatastrophizing)</a:t>
            </a:r>
          </a:p>
          <a:p>
            <a:pPr lvl="1"/>
            <a:r>
              <a:rPr lang="en-US" altLang="en-US" dirty="0" smtClean="0"/>
              <a:t>Structuring of daily activities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="" xmlns:a16="http://schemas.microsoft.com/office/drawing/2014/main" id="{9DEE9901-C556-4FDC-B671-4A6DDE254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Histrionic Personality Disorder</a:t>
            </a:r>
            <a:endParaRPr lang="en-US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="" xmlns:a16="http://schemas.microsoft.com/office/drawing/2014/main" id="{ECBB20DB-3B70-4154-851A-EA16ADD8F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Clinical picture</a:t>
            </a:r>
          </a:p>
          <a:p>
            <a:pPr lvl="1"/>
            <a:r>
              <a:rPr lang="en-US" altLang="en-US" dirty="0" smtClean="0"/>
              <a:t>Excessive emotionality and attention seeking; exaggeration of closeness of relationships; insincere and shallow emotions</a:t>
            </a:r>
          </a:p>
          <a:p>
            <a:r>
              <a:rPr lang="en-US" altLang="en-US" dirty="0" smtClean="0"/>
              <a:t>Nursing actions </a:t>
            </a:r>
          </a:p>
          <a:p>
            <a:pPr lvl="1"/>
            <a:r>
              <a:rPr lang="en-US" altLang="en-US" dirty="0" smtClean="0"/>
              <a:t>Feedback about social interactions; social skills training through role-playing; exploration of strengths and assets</a:t>
            </a: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689F5D44-DBEA-4072-A168-EBA1B9780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Narcissistic Personality Disorder</a:t>
            </a:r>
            <a:endParaRPr lang="en-US" alt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="" xmlns:a16="http://schemas.microsoft.com/office/drawing/2014/main" id="{444F5B53-3349-409F-9866-E31A7B18C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Clinical picture</a:t>
            </a:r>
          </a:p>
          <a:p>
            <a:pPr lvl="1"/>
            <a:r>
              <a:rPr lang="en-US" altLang="en-US" dirty="0" smtClean="0"/>
              <a:t>Pervasive pattern of grandiosity; need for admiration; lack of empathy; arrogant or haughty attitude; sense of superiority; fragile, vulnerable self-esteem; ambition</a:t>
            </a:r>
          </a:p>
          <a:p>
            <a:r>
              <a:rPr lang="en-US" altLang="en-US" dirty="0" smtClean="0"/>
              <a:t>Nursing actions</a:t>
            </a:r>
          </a:p>
          <a:p>
            <a:pPr lvl="1"/>
            <a:r>
              <a:rPr lang="en-US" altLang="en-US" dirty="0" smtClean="0"/>
              <a:t>Self-awareness skills to avoid anger and frustration; matter-of-fact approach; limit setting</a:t>
            </a:r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F59DDFA7-3909-48F2-B6F9-F334658B9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Avoidant Personality Disorder</a:t>
            </a:r>
            <a:endParaRPr lang="en-US" alt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5A9E3BC1-2116-4254-A820-18C74DD29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Clinical picture</a:t>
            </a:r>
          </a:p>
          <a:p>
            <a:pPr lvl="1"/>
            <a:r>
              <a:rPr lang="en-US" altLang="en-US" dirty="0" smtClean="0"/>
              <a:t>Social discomfort; low self-esteem; hypersensitivity to negative evaluation</a:t>
            </a:r>
          </a:p>
          <a:p>
            <a:r>
              <a:rPr lang="en-US" altLang="en-US" dirty="0" smtClean="0"/>
              <a:t>Nursing actions </a:t>
            </a:r>
          </a:p>
          <a:p>
            <a:pPr lvl="1"/>
            <a:r>
              <a:rPr lang="en-US" altLang="en-US" dirty="0" smtClean="0"/>
              <a:t>Self-affirmations; positive self-talk; reframing and decatastrophizing; social skills training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E991B2-BF27-49C3-9E47-04EAE6E06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Maladaptive or Dysfunctional Personality Traits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778731-5327-4FA8-ACDF-1E2640DED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3388" y="1771138"/>
            <a:ext cx="4230688" cy="3686175"/>
          </a:xfrm>
        </p:spPr>
        <p:txBody>
          <a:bodyPr/>
          <a:lstStyle/>
          <a:p>
            <a:r>
              <a:rPr lang="en-US" altLang="en-US" sz="2400" dirty="0" smtClean="0"/>
              <a:t>Negative behaviors toward others</a:t>
            </a:r>
          </a:p>
          <a:p>
            <a:r>
              <a:rPr lang="en-US" altLang="en-US" sz="2400" dirty="0" smtClean="0"/>
              <a:t>Anger and/or hostility</a:t>
            </a:r>
          </a:p>
          <a:p>
            <a:r>
              <a:rPr lang="en-US" altLang="en-US" sz="2400" dirty="0" smtClean="0"/>
              <a:t>Irritable, labile moods</a:t>
            </a:r>
          </a:p>
          <a:p>
            <a:r>
              <a:rPr lang="en-US" altLang="en-US" sz="2400" dirty="0" smtClean="0"/>
              <a:t>Lack of guilt or remorse, emotionally cold and uncaring</a:t>
            </a:r>
          </a:p>
          <a:p>
            <a:r>
              <a:rPr lang="en-US" altLang="en-US" sz="2400" dirty="0" smtClean="0"/>
              <a:t>Impulsivity, poor judgment</a:t>
            </a:r>
          </a:p>
          <a:p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0ED05DE-C7FE-44EF-A4EE-D183454D5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771138"/>
            <a:ext cx="4230687" cy="3686175"/>
          </a:xfrm>
        </p:spPr>
        <p:txBody>
          <a:bodyPr/>
          <a:lstStyle/>
          <a:p>
            <a:r>
              <a:rPr lang="en-US" sz="2400" dirty="0" smtClean="0"/>
              <a:t>Irresponsibility, lack of accountability for own actions</a:t>
            </a:r>
          </a:p>
          <a:p>
            <a:r>
              <a:rPr lang="en-US" sz="2400" dirty="0" smtClean="0"/>
              <a:t>Risk-taking, thrill-seeking behaviors</a:t>
            </a:r>
          </a:p>
          <a:p>
            <a:r>
              <a:rPr lang="en-US" sz="2400" dirty="0" smtClean="0"/>
              <a:t>Mistrust</a:t>
            </a:r>
          </a:p>
          <a:p>
            <a:r>
              <a:rPr lang="en-US" sz="2400" dirty="0" smtClean="0"/>
              <a:t>Exhibitionism</a:t>
            </a:r>
          </a:p>
          <a:p>
            <a:r>
              <a:rPr lang="en-US" sz="2400" dirty="0" smtClean="0"/>
              <a:t>Entitlement</a:t>
            </a:r>
          </a:p>
          <a:p>
            <a:r>
              <a:rPr lang="en-US" sz="2400" dirty="0" smtClean="0"/>
              <a:t>Dependency, insecurity</a:t>
            </a:r>
          </a:p>
          <a:p>
            <a:r>
              <a:rPr lang="en-US" sz="2400" dirty="0" smtClean="0"/>
              <a:t>Eccentric perceptions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5111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2F237768-C1A4-4063-ABC2-7363AF845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Dependent Personality Disorder</a:t>
            </a:r>
            <a:endParaRPr lang="en-US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="" xmlns:a16="http://schemas.microsoft.com/office/drawing/2014/main" id="{D9D3B267-39FE-48F9-9D24-C3072C99DF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Clinical picture</a:t>
            </a:r>
          </a:p>
          <a:p>
            <a:pPr lvl="1"/>
            <a:r>
              <a:rPr lang="en-US" altLang="en-US" dirty="0" smtClean="0"/>
              <a:t>Need to be taken care of; submissive and clinging behavior; frequently anxious</a:t>
            </a:r>
          </a:p>
          <a:p>
            <a:r>
              <a:rPr lang="en-US" altLang="en-US" dirty="0" smtClean="0"/>
              <a:t>Nursing actions</a:t>
            </a:r>
          </a:p>
          <a:p>
            <a:pPr lvl="1"/>
            <a:r>
              <a:rPr lang="en-US" altLang="en-US" dirty="0" smtClean="0"/>
              <a:t>Assistance in expressing grief and loss; assistance in daily functioning; teaching problem-solving</a:t>
            </a:r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88E45B76-2742-488D-9919-0EF048070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Obsessive</a:t>
            </a:r>
            <a:r>
              <a:rPr lang="en-IN" dirty="0" smtClean="0"/>
              <a:t>–</a:t>
            </a:r>
            <a:r>
              <a:rPr lang="en-US" altLang="en-US" dirty="0" smtClean="0"/>
              <a:t>Compulsive Personality Disorder</a:t>
            </a:r>
            <a:endParaRPr lang="en-US" altLang="en-US" dirty="0"/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DDC9E2CE-D5BD-4D13-B700-3CD7F279F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Clinical picture</a:t>
            </a:r>
          </a:p>
          <a:p>
            <a:pPr lvl="1"/>
            <a:r>
              <a:rPr lang="en-US" altLang="en-US" dirty="0" smtClean="0"/>
              <a:t>Preoccupation with perfectionism; formal and serious demeanor; constricted emotional range; preoccupied with orderliness; low self-esteem; harsh self-evaluations</a:t>
            </a:r>
          </a:p>
          <a:p>
            <a:r>
              <a:rPr lang="en-US" altLang="en-US" dirty="0" smtClean="0"/>
              <a:t>Nursing actions</a:t>
            </a:r>
          </a:p>
          <a:p>
            <a:pPr lvl="1"/>
            <a:r>
              <a:rPr lang="en-US" altLang="en-US" dirty="0" smtClean="0"/>
              <a:t>Different perspective on decision-making; cognitive restructuring; risk-taking</a:t>
            </a: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F9ED11C8-62B2-437A-B52D-2DC3F34EA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021D7F32-C566-4733-BA42-DDDAD0E42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A client with avoidant personality disorder typically likes to be the center of attention.</a:t>
            </a:r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441BAB08-192B-4D75-BC21-215E73C81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#3</a:t>
            </a:r>
            <a:endParaRPr lang="en-US" altLang="en-US" dirty="0"/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F7176079-D046-4E75-A619-A489D04718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Clients with avoidant personality disorder experience social discomfort and alienation and have low self-esteem. They often avoid unfamiliar situations and people. Being the center of attention is a finding typically associated with a client with a histrionic personality disorder.</a:t>
            </a: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="" xmlns:a16="http://schemas.microsoft.com/office/drawing/2014/main" id="{4268F828-8683-4976-A98F-05CABE9D2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Age-Related Considerations</a:t>
            </a:r>
            <a:endParaRPr lang="en-US" altLang="en-US" dirty="0"/>
          </a:p>
        </p:txBody>
      </p:sp>
      <p:sp>
        <p:nvSpPr>
          <p:cNvPr id="37891" name="Rectangle 3">
            <a:extLst>
              <a:ext uri="{FF2B5EF4-FFF2-40B4-BE49-F238E27FC236}">
                <a16:creationId xmlns="" xmlns:a16="http://schemas.microsoft.com/office/drawing/2014/main" id="{6D3F6F5F-709D-4B23-83E0-AD3EB25CE1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Personality disorders</a:t>
            </a:r>
          </a:p>
          <a:p>
            <a:pPr lvl="1"/>
            <a:r>
              <a:rPr lang="en-US" altLang="en-US" dirty="0" smtClean="0"/>
              <a:t>Not formally diagnosed until 18 years of age</a:t>
            </a:r>
          </a:p>
          <a:p>
            <a:pPr lvl="1"/>
            <a:r>
              <a:rPr lang="en-US" altLang="en-US" dirty="0" smtClean="0"/>
              <a:t>Are observable throughout childhood, adolescence</a:t>
            </a:r>
          </a:p>
          <a:p>
            <a:pPr lvl="1"/>
            <a:r>
              <a:rPr lang="en-US" altLang="en-US" dirty="0" smtClean="0"/>
              <a:t>Not first diagnosed in older adults but may persist into older age</a:t>
            </a:r>
          </a:p>
          <a:p>
            <a:r>
              <a:rPr lang="en-US" altLang="en-US" dirty="0" smtClean="0"/>
              <a:t>Older adults with personality disorders:</a:t>
            </a:r>
          </a:p>
          <a:p>
            <a:pPr lvl="1"/>
            <a:r>
              <a:rPr lang="en-US" altLang="en-US" dirty="0" smtClean="0"/>
              <a:t>May either stabilize or “age badly”</a:t>
            </a:r>
          </a:p>
          <a:p>
            <a:pPr lvl="1"/>
            <a:r>
              <a:rPr lang="en-US" altLang="en-US" dirty="0" smtClean="0"/>
              <a:t>Seem chronically angry, unhappy, or dissatisfied</a:t>
            </a:r>
          </a:p>
          <a:p>
            <a:pPr lvl="1"/>
            <a:r>
              <a:rPr lang="en-US" altLang="en-US" dirty="0" smtClean="0"/>
              <a:t>Are at higher risk for depression, suicide, dementia</a:t>
            </a:r>
            <a:endParaRPr lang="en-US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="" xmlns:a16="http://schemas.microsoft.com/office/drawing/2014/main" id="{752CD0D3-9916-4FAE-8F54-E00A2819F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Health Promotion </a:t>
            </a:r>
            <a:endParaRPr lang="en-US" altLang="en-US" dirty="0"/>
          </a:p>
        </p:txBody>
      </p:sp>
      <p:sp>
        <p:nvSpPr>
          <p:cNvPr id="38915" name="Rectangle 3">
            <a:extLst>
              <a:ext uri="{FF2B5EF4-FFF2-40B4-BE49-F238E27FC236}">
                <a16:creationId xmlns="" xmlns:a16="http://schemas.microsoft.com/office/drawing/2014/main" id="{32F2862F-96B3-4AFA-9D15-25C4AB82C8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The treatment focuses on mood stabilization, decreasing impulsivity, and developing social and relationship skills.</a:t>
            </a:r>
          </a:p>
          <a:p>
            <a:r>
              <a:rPr lang="en-US" altLang="en-US" sz="2000" dirty="0" smtClean="0"/>
              <a:t>Unmet needs: self-care, sexual expression, budgeting, psychotic symptoms, psychological distress</a:t>
            </a:r>
          </a:p>
          <a:p>
            <a:r>
              <a:rPr lang="en-US" altLang="en-US" sz="2000" dirty="0" smtClean="0"/>
              <a:t>Children with greater number of “protective factors” less likely to develop antisocial behavior as adults</a:t>
            </a:r>
          </a:p>
          <a:p>
            <a:pPr lvl="1"/>
            <a:r>
              <a:rPr lang="en-US" altLang="en-US" sz="2000" dirty="0" smtClean="0"/>
              <a:t>School commitment or importance of school</a:t>
            </a:r>
          </a:p>
          <a:p>
            <a:pPr lvl="1"/>
            <a:r>
              <a:rPr lang="en-US" altLang="en-US" sz="2000" dirty="0" smtClean="0"/>
              <a:t>Positive peer relationships</a:t>
            </a:r>
          </a:p>
          <a:p>
            <a:pPr lvl="1"/>
            <a:r>
              <a:rPr lang="en-US" altLang="en-US" sz="2000" dirty="0" smtClean="0"/>
              <a:t>Parent or peer disapproval of antisocial behavior</a:t>
            </a:r>
          </a:p>
          <a:p>
            <a:pPr lvl="1"/>
            <a:r>
              <a:rPr lang="en-US" altLang="en-US" sz="2000" dirty="0" smtClean="0"/>
              <a:t>Functional family relationship</a:t>
            </a:r>
          </a:p>
          <a:p>
            <a:pPr lvl="1"/>
            <a:r>
              <a:rPr lang="en-US" altLang="en-US" sz="2000" dirty="0" smtClean="0"/>
              <a:t>Effective parenting skills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="" xmlns:a16="http://schemas.microsoft.com/office/drawing/2014/main" id="{3FC06D7A-00A8-46C8-B454-821365F37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40963" name="Rectangle 3">
            <a:extLst>
              <a:ext uri="{FF2B5EF4-FFF2-40B4-BE49-F238E27FC236}">
                <a16:creationId xmlns="" xmlns:a16="http://schemas.microsoft.com/office/drawing/2014/main" id="{A8A5DDA7-C951-481E-A23A-BB2BBD3B6E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Discuss feelings of anger or frustration with colleagues.</a:t>
            </a:r>
          </a:p>
          <a:p>
            <a:r>
              <a:rPr lang="en-US" altLang="en-US" dirty="0" smtClean="0"/>
              <a:t>Nurse can easily mistakenly believe client simply lacks motivation.</a:t>
            </a:r>
          </a:p>
          <a:p>
            <a:r>
              <a:rPr lang="en-US" altLang="en-US" dirty="0" smtClean="0"/>
              <a:t>Be mindful of clients’ manipulation of staff members.</a:t>
            </a:r>
          </a:p>
          <a:p>
            <a:r>
              <a:rPr lang="en-US" altLang="en-US" dirty="0" smtClean="0"/>
              <a:t>Don’t take flattery or criticism personally.</a:t>
            </a:r>
          </a:p>
          <a:p>
            <a:r>
              <a:rPr lang="en-US" altLang="en-US" dirty="0" smtClean="0"/>
              <a:t>Set realistic goals.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1F0CEA2E-DCC2-43BD-B49A-FEB28B2DD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Personality Disorders #1</a:t>
            </a:r>
            <a:endParaRPr lang="en-US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F5ED07AB-6FCE-4A17-944D-85A90FD10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 smtClean="0"/>
              <a:t>Cluster A—odd or eccentric behaviors</a:t>
            </a:r>
          </a:p>
          <a:p>
            <a:r>
              <a:rPr lang="en-US" altLang="en-US" dirty="0" smtClean="0"/>
              <a:t>Paranoid personality disorder</a:t>
            </a:r>
          </a:p>
          <a:p>
            <a:r>
              <a:rPr lang="en-US" altLang="en-US" dirty="0" smtClean="0"/>
              <a:t>Schizoid personality disorder</a:t>
            </a:r>
          </a:p>
          <a:p>
            <a:r>
              <a:rPr lang="en-US" altLang="en-US" dirty="0" smtClean="0"/>
              <a:t>Schizotypal personality disorder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5DF71E87-603D-4E8F-AF4D-13FF07D0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Personality Disorders #2</a:t>
            </a:r>
            <a:endParaRPr lang="en-US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9785B0F0-9CB9-4D26-A98A-214172FB9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 smtClean="0"/>
              <a:t>Cluster B—erratic or dramatic behaviors</a:t>
            </a:r>
          </a:p>
          <a:p>
            <a:r>
              <a:rPr lang="en-US" altLang="en-US" dirty="0" smtClean="0"/>
              <a:t>Antisocial personality disorder</a:t>
            </a:r>
          </a:p>
          <a:p>
            <a:r>
              <a:rPr lang="en-US" altLang="en-US" dirty="0" smtClean="0"/>
              <a:t>Borderline personality disorder</a:t>
            </a:r>
          </a:p>
          <a:p>
            <a:r>
              <a:rPr lang="en-US" altLang="en-US" dirty="0" smtClean="0"/>
              <a:t>Histrionic personality disorder</a:t>
            </a:r>
          </a:p>
          <a:p>
            <a:r>
              <a:rPr lang="en-US" altLang="en-US" dirty="0" smtClean="0"/>
              <a:t>Narcissistic personality disorder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CF720946-8A5A-4878-AB25-B710F78CA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Personality Disorders #3</a:t>
            </a:r>
            <a:endParaRPr lang="en-US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04EC085C-A499-40A5-9CCE-718851D64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 smtClean="0"/>
              <a:t>Cluster C—anxious or fearful behaviors</a:t>
            </a:r>
          </a:p>
          <a:p>
            <a:r>
              <a:rPr lang="en-US" altLang="en-US" dirty="0" smtClean="0"/>
              <a:t>Avoidant personality disorder</a:t>
            </a:r>
          </a:p>
          <a:p>
            <a:r>
              <a:rPr lang="en-US" altLang="en-US" dirty="0" smtClean="0"/>
              <a:t>Dependent personality disorder</a:t>
            </a:r>
          </a:p>
          <a:p>
            <a:r>
              <a:rPr lang="en-US" altLang="en-US" dirty="0" smtClean="0"/>
              <a:t>Obsessive personality disorder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E18B6F46-7D69-4336-BF78-EB524DFB2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Other Clusters of Behavior Related to Maladaptive Personality Traits</a:t>
            </a:r>
            <a:endParaRPr lang="en-US" altLang="en-US" dirty="0"/>
          </a:p>
        </p:txBody>
      </p:sp>
      <p:sp>
        <p:nvSpPr>
          <p:cNvPr id="9219" name="Content Placeholder 2">
            <a:extLst>
              <a:ext uri="{FF2B5EF4-FFF2-40B4-BE49-F238E27FC236}">
                <a16:creationId xmlns="" xmlns:a16="http://schemas.microsoft.com/office/drawing/2014/main" id="{476FF23C-975D-408C-8E07-A2C20CFD4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Depressive behavior</a:t>
            </a:r>
          </a:p>
          <a:p>
            <a:r>
              <a:rPr lang="en-US" altLang="en-US" dirty="0" smtClean="0"/>
              <a:t>Passive-aggressive behavior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EF01760F-FEE7-4027-BB8B-8C8B6B2B4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Onset and Clinical Course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2231E50E-74F6-4E3F-9E5A-9138F8976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Relatively common (10%</a:t>
            </a:r>
            <a:r>
              <a:rPr lang="en-IN" dirty="0" smtClean="0"/>
              <a:t>–</a:t>
            </a:r>
            <a:r>
              <a:rPr lang="en-US" altLang="en-US" dirty="0" smtClean="0"/>
              <a:t>20% of general population)</a:t>
            </a:r>
          </a:p>
          <a:p>
            <a:pPr lvl="1"/>
            <a:r>
              <a:rPr lang="en-US" altLang="en-US" dirty="0" smtClean="0"/>
              <a:t>Incidence higher in lower socioeconomic groups</a:t>
            </a:r>
          </a:p>
          <a:p>
            <a:r>
              <a:rPr lang="en-US" altLang="en-US" dirty="0" smtClean="0"/>
              <a:t>40% to 45% of people with primary diagnosis of major mental illness also have coexisting personality disorder that significantly complicates treatment.</a:t>
            </a:r>
          </a:p>
          <a:p>
            <a:r>
              <a:rPr lang="en-US" altLang="en-US" dirty="0" smtClean="0"/>
              <a:t>Often described as being “treatment resistant”</a:t>
            </a:r>
          </a:p>
          <a:p>
            <a:r>
              <a:rPr lang="en-US" altLang="en-US" dirty="0" smtClean="0"/>
              <a:t>Lack of perception by person that behavior is problem</a:t>
            </a:r>
          </a:p>
          <a:p>
            <a:pPr lvl="1"/>
            <a:r>
              <a:rPr lang="en-US" altLang="en-US" dirty="0" smtClean="0"/>
              <a:t>Sometimes, the behavior is a point of pride.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519CD27B-5EE5-4804-891D-2373C7C74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Etiology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B215F059-61E6-4E3B-ABB2-653AE4A60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Personality develops through the interaction of hereditary dispositions and environmental influences.</a:t>
            </a:r>
          </a:p>
          <a:p>
            <a:r>
              <a:rPr lang="en-US" altLang="en-US" sz="2000" dirty="0" smtClean="0"/>
              <a:t>Biologic theories</a:t>
            </a:r>
          </a:p>
          <a:p>
            <a:pPr lvl="1"/>
            <a:r>
              <a:rPr lang="en-US" altLang="en-US" sz="2000" dirty="0" smtClean="0"/>
              <a:t>Temperament (traits: harm avoidance, novelty seeking, reward dependence, persistence)</a:t>
            </a:r>
          </a:p>
          <a:p>
            <a:r>
              <a:rPr lang="en-US" altLang="en-US" sz="2000" dirty="0" smtClean="0"/>
              <a:t>Psychodynamic theories</a:t>
            </a:r>
          </a:p>
          <a:p>
            <a:pPr lvl="1"/>
            <a:r>
              <a:rPr lang="en-US" altLang="en-US" sz="2000" dirty="0" smtClean="0"/>
              <a:t>Character</a:t>
            </a:r>
          </a:p>
          <a:p>
            <a:pPr lvl="2"/>
            <a:r>
              <a:rPr lang="en-US" altLang="en-US" sz="2000" dirty="0" smtClean="0"/>
              <a:t>Self-directedness (responsible, goal-oriented)</a:t>
            </a:r>
          </a:p>
          <a:p>
            <a:pPr lvl="2"/>
            <a:r>
              <a:rPr lang="en-US" altLang="en-US" sz="2000" dirty="0" smtClean="0"/>
              <a:t>Cooperativeness (integral part of society)</a:t>
            </a:r>
          </a:p>
          <a:p>
            <a:pPr lvl="2"/>
            <a:r>
              <a:rPr lang="en-US" altLang="en-US" sz="2000" dirty="0" smtClean="0"/>
              <a:t>Self-transcendence (integral part of the universe)</a:t>
            </a:r>
            <a:endParaRPr lang="en-US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4301</TotalTime>
  <Words>1532</Words>
  <Application>Microsoft Office PowerPoint</Application>
  <PresentationFormat>On-screen Show (4:3)</PresentationFormat>
  <Paragraphs>228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LWW TEMPLATE</vt:lpstr>
      <vt:lpstr>Chapter 18   Personality Disorders</vt:lpstr>
      <vt:lpstr>Personality</vt:lpstr>
      <vt:lpstr>Maladaptive or Dysfunctional Personality Traits</vt:lpstr>
      <vt:lpstr>Personality Disorders #1</vt:lpstr>
      <vt:lpstr>Personality Disorders #2</vt:lpstr>
      <vt:lpstr>Personality Disorders #3</vt:lpstr>
      <vt:lpstr>Other Clusters of Behavior Related to Maladaptive Personality Traits</vt:lpstr>
      <vt:lpstr>Onset and Clinical Course</vt:lpstr>
      <vt:lpstr>Etiology</vt:lpstr>
      <vt:lpstr>Cultural Considerations</vt:lpstr>
      <vt:lpstr>Question #1</vt:lpstr>
      <vt:lpstr>Answer to Question #1</vt:lpstr>
      <vt:lpstr>Treatment #1</vt:lpstr>
      <vt:lpstr>Treatment #2</vt:lpstr>
      <vt:lpstr>Paranoid Personality Disorder</vt:lpstr>
      <vt:lpstr>Schizoid Personality Disorder</vt:lpstr>
      <vt:lpstr>Schizotypal Personality Disorder</vt:lpstr>
      <vt:lpstr>Antisocial Personality Disorder and Nursing Process Application #1</vt:lpstr>
      <vt:lpstr>Antisocial Personality Disorder and Nursing Process Application #2</vt:lpstr>
      <vt:lpstr>Antisocial Personality Disorder and Nursing Process Application #3</vt:lpstr>
      <vt:lpstr>Question #2</vt:lpstr>
      <vt:lpstr>Answer to Question #2</vt:lpstr>
      <vt:lpstr>Borderline Personality Disorder and Nursing Process Application #1</vt:lpstr>
      <vt:lpstr>Borderline Personality Disorder and Nursing Process Application #2</vt:lpstr>
      <vt:lpstr>Borderline Personality Disorder and Nursing Process Application #3</vt:lpstr>
      <vt:lpstr>Borderline Personality Disorder and Nursing Process Application #4</vt:lpstr>
      <vt:lpstr>Histrionic Personality Disorder</vt:lpstr>
      <vt:lpstr>Narcissistic Personality Disorder</vt:lpstr>
      <vt:lpstr>Avoidant Personality Disorder</vt:lpstr>
      <vt:lpstr>Dependent Personality Disorder</vt:lpstr>
      <vt:lpstr>Obsessive–Compulsive Personality Disorder</vt:lpstr>
      <vt:lpstr>Question #3</vt:lpstr>
      <vt:lpstr>Answer to Question #3</vt:lpstr>
      <vt:lpstr>Age-Related Considerations</vt:lpstr>
      <vt:lpstr>Mental Health Promotion 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18: Personality Disorders</dc:title>
  <dc:creator>Dale Gray</dc:creator>
  <cp:lastModifiedBy> </cp:lastModifiedBy>
  <cp:revision>206</cp:revision>
  <cp:lastPrinted>2013-02-13T21:24:19Z</cp:lastPrinted>
  <dcterms:created xsi:type="dcterms:W3CDTF">2001-02-15T19:07:27Z</dcterms:created>
  <dcterms:modified xsi:type="dcterms:W3CDTF">2022-07-21T06:51:19Z</dcterms:modified>
</cp:coreProperties>
</file>