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42"/>
  </p:notesMasterIdLst>
  <p:handoutMasterIdLst>
    <p:handoutMasterId r:id="rId43"/>
  </p:handoutMasterIdLst>
  <p:sldIdLst>
    <p:sldId id="321" r:id="rId2"/>
    <p:sldId id="294" r:id="rId3"/>
    <p:sldId id="356" r:id="rId4"/>
    <p:sldId id="353" r:id="rId5"/>
    <p:sldId id="333" r:id="rId6"/>
    <p:sldId id="334" r:id="rId7"/>
    <p:sldId id="355" r:id="rId8"/>
    <p:sldId id="354" r:id="rId9"/>
    <p:sldId id="300" r:id="rId10"/>
    <p:sldId id="301" r:id="rId11"/>
    <p:sldId id="345" r:id="rId12"/>
    <p:sldId id="302" r:id="rId13"/>
    <p:sldId id="346" r:id="rId14"/>
    <p:sldId id="338" r:id="rId15"/>
    <p:sldId id="339" r:id="rId16"/>
    <p:sldId id="304" r:id="rId17"/>
    <p:sldId id="306" r:id="rId18"/>
    <p:sldId id="307" r:id="rId19"/>
    <p:sldId id="308" r:id="rId20"/>
    <p:sldId id="348" r:id="rId21"/>
    <p:sldId id="310" r:id="rId22"/>
    <p:sldId id="349" r:id="rId23"/>
    <p:sldId id="311" r:id="rId24"/>
    <p:sldId id="341" r:id="rId25"/>
    <p:sldId id="340" r:id="rId26"/>
    <p:sldId id="312" r:id="rId27"/>
    <p:sldId id="350" r:id="rId28"/>
    <p:sldId id="317" r:id="rId29"/>
    <p:sldId id="351" r:id="rId30"/>
    <p:sldId id="318" r:id="rId31"/>
    <p:sldId id="335" r:id="rId32"/>
    <p:sldId id="336" r:id="rId33"/>
    <p:sldId id="342" r:id="rId34"/>
    <p:sldId id="343" r:id="rId35"/>
    <p:sldId id="337" r:id="rId36"/>
    <p:sldId id="327" r:id="rId37"/>
    <p:sldId id="328" r:id="rId38"/>
    <p:sldId id="329" r:id="rId39"/>
    <p:sldId id="330" r:id="rId40"/>
    <p:sldId id="332" r:id="rId41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73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9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4CF"/>
    <a:srgbClr val="1B7EE1"/>
    <a:srgbClr val="1973CD"/>
    <a:srgbClr val="1666B6"/>
    <a:srgbClr val="0C66C0"/>
    <a:srgbClr val="0066CC"/>
    <a:srgbClr val="0099FF"/>
    <a:srgbClr val="186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5701" autoAdjust="0"/>
  </p:normalViewPr>
  <p:slideViewPr>
    <p:cSldViewPr snapToGrid="0">
      <p:cViewPr varScale="1">
        <p:scale>
          <a:sx n="65" d="100"/>
          <a:sy n="65" d="100"/>
        </p:scale>
        <p:origin x="-1422" y="-114"/>
      </p:cViewPr>
      <p:guideLst>
        <p:guide orient="horz" pos="2160"/>
        <p:guide pos="2880"/>
        <p:guide pos="273"/>
      </p:guideLst>
    </p:cSldViewPr>
  </p:slideViewPr>
  <p:outlineViewPr>
    <p:cViewPr>
      <p:scale>
        <a:sx n="33" d="100"/>
        <a:sy n="33" d="100"/>
      </p:scale>
      <p:origin x="54" y="264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152" y="-90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9FDFC267-4B37-406D-AD17-6945B4D5D1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88E4F35-D755-45DC-99DB-4F78DB21604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6D65E202-070A-4E55-8AEC-9BCA31AE31E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7F43D9BE-A9A9-444C-80B3-5CCDCFA714B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96877A5B-8F57-473A-8119-B47FD71526A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74812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2C75C2BA-A4A8-40BF-9B41-D49F36F0263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EDE2B68D-8DB6-488D-97DB-FC320C707B0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3012" name="Rectangle 4">
            <a:extLst>
              <a:ext uri="{FF2B5EF4-FFF2-40B4-BE49-F238E27FC236}">
                <a16:creationId xmlns="" xmlns:a16="http://schemas.microsoft.com/office/drawing/2014/main" id="{90D1AB2E-B96D-45B0-AA31-95E0F798371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95812" cy="3446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1887FEBD-4814-4B25-82DA-1F4F4614F00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38200" y="4343400"/>
            <a:ext cx="50292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636CC976-AA5F-4E4F-B30C-BF07B9E256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847A7E14-2E88-4575-9C5D-81DF3F07FE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A6263428-9432-4E41-8F23-8DFC482A37F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47420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="" xmlns:a16="http://schemas.microsoft.com/office/drawing/2014/main" id="{D5A8373B-0168-423F-832F-85E152CCFC4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dirty="0"/>
          </a:p>
        </p:txBody>
      </p:sp>
      <p:pic>
        <p:nvPicPr>
          <p:cNvPr id="5" name="Picture 12" descr="ppt_opener.jpg">
            <a:extLst>
              <a:ext uri="{FF2B5EF4-FFF2-40B4-BE49-F238E27FC236}">
                <a16:creationId xmlns="" xmlns:a16="http://schemas.microsoft.com/office/drawing/2014/main" id="{99021B99-A460-4F72-9958-0061B21F1F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8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72427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1266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7013"/>
            <a:ext cx="6400800" cy="533400"/>
          </a:xfrm>
        </p:spPr>
        <p:txBody>
          <a:bodyPr lIns="91440" tIns="45720" rIns="91440" bIns="45720"/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3752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84509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9263" y="1611313"/>
            <a:ext cx="2155825" cy="4421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1611313"/>
            <a:ext cx="6316663" cy="4421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0802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">
            <a:extLst>
              <a:ext uri="{FF2B5EF4-FFF2-40B4-BE49-F238E27FC236}">
                <a16:creationId xmlns="" xmlns:a16="http://schemas.microsoft.com/office/drawing/2014/main" id="{80B9BEF1-4699-42A8-A0F5-1BB51D929F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dirty="0"/>
          </a:p>
        </p:txBody>
      </p:sp>
      <p:pic>
        <p:nvPicPr>
          <p:cNvPr id="4" name="Picture 15" descr="ppt_opener.jpg">
            <a:extLst>
              <a:ext uri="{FF2B5EF4-FFF2-40B4-BE49-F238E27FC236}">
                <a16:creationId xmlns="" xmlns:a16="http://schemas.microsoft.com/office/drawing/2014/main" id="{AE4485D1-B28A-46C7-8E67-70DE02B8E8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300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04188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43156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0988" indent="-280988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 sz="2400"/>
            </a:lvl1pPr>
            <a:lvl2pPr marL="862013" indent="-404813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 sz="2400"/>
            </a:lvl2pPr>
            <a:lvl3pPr marL="1204913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400"/>
            </a:lvl3pPr>
            <a:lvl4pPr marL="1600200" indent="-228600">
              <a:buFont typeface="Wingdings" panose="05000000000000000000" pitchFamily="2" charset="2"/>
              <a:buChar char="Ø"/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3921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648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346325"/>
            <a:ext cx="4230688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8" y="2346325"/>
            <a:ext cx="4230687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86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805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2168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5390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83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5372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="" xmlns:a16="http://schemas.microsoft.com/office/drawing/2014/main" id="{22ECED8D-C897-4C8A-BA00-D5B6BB4420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3552" y="847040"/>
            <a:ext cx="8524875" cy="3889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4">
            <a:extLst>
              <a:ext uri="{FF2B5EF4-FFF2-40B4-BE49-F238E27FC236}">
                <a16:creationId xmlns="" xmlns:a16="http://schemas.microsoft.com/office/drawing/2014/main" id="{1FEC8C21-14EC-4BA1-8C42-597679B9B5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25736" y="1650277"/>
            <a:ext cx="861377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Text Box 8">
            <a:extLst>
              <a:ext uri="{FF2B5EF4-FFF2-40B4-BE49-F238E27FC236}">
                <a16:creationId xmlns="" xmlns:a16="http://schemas.microsoft.com/office/drawing/2014/main" id="{2066C847-3316-491F-AE70-21961B5975B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003925" y="6089650"/>
            <a:ext cx="2820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030" name="Text Box 11">
            <a:extLst>
              <a:ext uri="{FF2B5EF4-FFF2-40B4-BE49-F238E27FC236}">
                <a16:creationId xmlns="" xmlns:a16="http://schemas.microsoft.com/office/drawing/2014/main" id="{7582807C-4307-4EF3-BDC4-79984D4194D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3213" y="6581775"/>
            <a:ext cx="88407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altLang="en-US" sz="1000" dirty="0"/>
          </a:p>
        </p:txBody>
      </p:sp>
      <p:sp>
        <p:nvSpPr>
          <p:cNvPr id="8" name="Text Box 13">
            <a:extLst>
              <a:ext uri="{FF2B5EF4-FFF2-40B4-BE49-F238E27FC236}">
                <a16:creationId xmlns="" xmlns:a16="http://schemas.microsoft.com/office/drawing/2014/main" id="{6F33ECD2-5C7A-45CF-8CE8-8677E89616E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000" dirty="0">
                <a:latin typeface="Arial" charset="0"/>
              </a:rPr>
              <a:t>Copyright © 2023 Wolters Kluwer • All Rights Reserved</a:t>
            </a:r>
          </a:p>
        </p:txBody>
      </p:sp>
      <p:pic>
        <p:nvPicPr>
          <p:cNvPr id="1031" name="Picture 7" descr="WK_CMYK.jpg">
            <a:extLst>
              <a:ext uri="{FF2B5EF4-FFF2-40B4-BE49-F238E27FC236}">
                <a16:creationId xmlns="" xmlns:a16="http://schemas.microsoft.com/office/drawing/2014/main" id="{D0CCF86E-A59E-49D9-B87C-0405980530C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600825"/>
            <a:ext cx="13176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DA4C6C4C-5735-40D6-AEEA-6AB738CF2129}"/>
              </a:ext>
            </a:extLst>
          </p:cNvPr>
          <p:cNvCxnSpPr/>
          <p:nvPr userDrawn="1"/>
        </p:nvCxnSpPr>
        <p:spPr>
          <a:xfrm>
            <a:off x="0" y="1295400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9pPr>
    </p:titleStyle>
    <p:bodyStyle>
      <a:lvl1pPr marL="280988" indent="-280988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404813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Courier New" pitchFamily="49" charset="0"/>
        <a:buChar char="o"/>
        <a:defRPr sz="2400">
          <a:solidFill>
            <a:schemeClr val="tx1"/>
          </a:solidFill>
          <a:latin typeface="+mn-lt"/>
        </a:defRPr>
      </a:lvl2pPr>
      <a:lvl3pPr marL="1319213" indent="-3429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366E35EB-A258-4A1F-B9E7-07EC597F9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2987" y="2943703"/>
            <a:ext cx="6692900" cy="132959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 </a:t>
            </a: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Addiction</a:t>
            </a: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8438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="" xmlns:a16="http://schemas.microsoft.com/office/drawing/2014/main" id="{1E9E7BD9-8930-4947-9C47-E1BFC03534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Cultural Considerations #1 </a:t>
            </a:r>
            <a:endParaRPr lang="en-US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="" xmlns:a16="http://schemas.microsoft.com/office/drawing/2014/main" id="{7309E9C4-311F-4359-8981-46FCBB154A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Attitudes vary in different cultures.</a:t>
            </a:r>
          </a:p>
          <a:p>
            <a:pPr lvl="1"/>
            <a:r>
              <a:rPr lang="en-US" altLang="en-US" dirty="0" smtClean="0"/>
              <a:t>Muslims do not drink alcohol.</a:t>
            </a:r>
          </a:p>
          <a:p>
            <a:pPr lvl="1"/>
            <a:r>
              <a:rPr lang="en-US" altLang="en-US" dirty="0" smtClean="0"/>
              <a:t>Wine is an integral part of Jewish religious rites.</a:t>
            </a:r>
          </a:p>
          <a:p>
            <a:pPr lvl="1"/>
            <a:r>
              <a:rPr lang="en-US" altLang="en-US" dirty="0" smtClean="0"/>
              <a:t>Some Native American tribes use peyote (hallucinogen) in religious ceremonies.</a:t>
            </a:r>
          </a:p>
          <a:p>
            <a:r>
              <a:rPr lang="en-US" altLang="en-US" dirty="0" smtClean="0"/>
              <a:t>Certain ethnic groups have genetic traits that predispose them to or protect them against alcoholism.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="" xmlns:a16="http://schemas.microsoft.com/office/drawing/2014/main" id="{269202B2-FC53-4521-AA84-C4F9A488DB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Cultural Considerations #2 </a:t>
            </a:r>
            <a:endParaRPr lang="en-US" altLang="en-US" dirty="0"/>
          </a:p>
        </p:txBody>
      </p:sp>
      <p:sp>
        <p:nvSpPr>
          <p:cNvPr id="11267" name="Rectangle 3">
            <a:extLst>
              <a:ext uri="{FF2B5EF4-FFF2-40B4-BE49-F238E27FC236}">
                <a16:creationId xmlns="" xmlns:a16="http://schemas.microsoft.com/office/drawing/2014/main" id="{0C9342DC-3391-4103-BB31-4067E37CFC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Variations in genes for enzymes involved in alcohol metabolism among various ethnic groups</a:t>
            </a:r>
          </a:p>
          <a:p>
            <a:pPr lvl="1"/>
            <a:r>
              <a:rPr lang="en-US" altLang="en-US" dirty="0" smtClean="0"/>
              <a:t>Flushing: a reddening of the face and neck as a result of increased blood flow</a:t>
            </a:r>
          </a:p>
          <a:p>
            <a:r>
              <a:rPr lang="en-US" altLang="en-US" dirty="0" smtClean="0"/>
              <a:t>Alcohol abuse: plays a part in the five leading causes of death for Native Americans and Alaska Natives</a:t>
            </a:r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="" xmlns:a16="http://schemas.microsoft.com/office/drawing/2014/main" id="{B7AA75AE-D45F-4045-B62B-56EF912430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Alcohol #1</a:t>
            </a:r>
            <a:endParaRPr lang="en-US" altLang="en-US" dirty="0"/>
          </a:p>
        </p:txBody>
      </p:sp>
      <p:sp>
        <p:nvSpPr>
          <p:cNvPr id="12291" name="Rectangle 3">
            <a:extLst>
              <a:ext uri="{FF2B5EF4-FFF2-40B4-BE49-F238E27FC236}">
                <a16:creationId xmlns="" xmlns:a16="http://schemas.microsoft.com/office/drawing/2014/main" id="{0DD77B55-6885-46DE-BAB5-7763814CA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Intoxication and overdose</a:t>
            </a:r>
          </a:p>
          <a:p>
            <a:pPr lvl="1"/>
            <a:r>
              <a:rPr lang="en-US" altLang="en-US" sz="2000" dirty="0" smtClean="0"/>
              <a:t>Central nervous system (CNS) depressant: relaxation/loss of inhibitions</a:t>
            </a:r>
          </a:p>
          <a:p>
            <a:pPr lvl="1"/>
            <a:r>
              <a:rPr lang="en-US" altLang="en-US" sz="2000" dirty="0" smtClean="0"/>
              <a:t>Intoxication</a:t>
            </a:r>
          </a:p>
          <a:p>
            <a:pPr lvl="2"/>
            <a:r>
              <a:rPr lang="en-US" altLang="en-US" sz="2000" dirty="0" smtClean="0"/>
              <a:t>Slurred speech, unsteady gait, lack of coordination, and impaired attention, memory, judgment</a:t>
            </a:r>
          </a:p>
          <a:p>
            <a:pPr lvl="2"/>
            <a:r>
              <a:rPr lang="en-US" altLang="en-US" sz="2000" dirty="0" smtClean="0"/>
              <a:t>Aggressive behavior or display of inappropriate sexual behavior; blackout</a:t>
            </a:r>
          </a:p>
          <a:p>
            <a:pPr lvl="1"/>
            <a:r>
              <a:rPr lang="en-US" altLang="en-US" sz="2000" dirty="0" smtClean="0"/>
              <a:t>Overdose</a:t>
            </a:r>
          </a:p>
          <a:p>
            <a:pPr lvl="2"/>
            <a:r>
              <a:rPr lang="en-US" altLang="en-US" sz="2000" dirty="0" smtClean="0"/>
              <a:t>Vomiting, unconsciousness, respiratory depression</a:t>
            </a:r>
          </a:p>
          <a:p>
            <a:pPr lvl="2"/>
            <a:r>
              <a:rPr lang="en-US" altLang="en-US" sz="2000" dirty="0" smtClean="0"/>
              <a:t>Treatment: gastric lavage or dialysis to remove the drug; support of respiratory and cardiovascular functioning in an intensive care unit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091DEFA1-6070-4D15-A0E2-E88A3103C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Alcohol #2</a:t>
            </a:r>
            <a:endParaRPr lang="en-US" alt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="" xmlns:a16="http://schemas.microsoft.com/office/drawing/2014/main" id="{ECDA4E15-BE17-4852-ABE1-F450DB2EEE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Withdrawal (see Box 19.2)</a:t>
            </a:r>
          </a:p>
          <a:p>
            <a:pPr lvl="1"/>
            <a:r>
              <a:rPr lang="en-US" altLang="en-US" sz="2000" dirty="0" smtClean="0"/>
              <a:t>Onset within 4 to 12 hours after cessation or marked reduction of alcohol intake; usually peaks on the second day and complete in about 5 days</a:t>
            </a:r>
          </a:p>
          <a:p>
            <a:pPr lvl="1"/>
            <a:r>
              <a:rPr lang="en-US" altLang="en-US" sz="2000" dirty="0" smtClean="0"/>
              <a:t>Symptoms: coarse hand tremors, sweating, elevated pulse and blood pressure, insomnia, anxiety</a:t>
            </a:r>
          </a:p>
          <a:p>
            <a:pPr lvl="1"/>
            <a:r>
              <a:rPr lang="en-US" altLang="en-US" sz="2000" dirty="0" smtClean="0"/>
              <a:t>Severe or untreated withdrawal may progress to transient hallucinations, seizures, or delirium, called delirium tremens (DTs).</a:t>
            </a:r>
          </a:p>
          <a:p>
            <a:pPr lvl="1"/>
            <a:r>
              <a:rPr lang="en-US" altLang="en-US" sz="2000" dirty="0" smtClean="0"/>
              <a:t>Withdrawal can be life-threatening.</a:t>
            </a:r>
          </a:p>
          <a:p>
            <a:pPr lvl="1"/>
            <a:r>
              <a:rPr lang="en-US" altLang="en-US" sz="2000" dirty="0" smtClean="0"/>
              <a:t>Benzodiazepines for safe withdrawal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="" xmlns:a16="http://schemas.microsoft.com/office/drawing/2014/main" id="{5A58B5F4-C95E-41AA-94DD-7A40E713D0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#1</a:t>
            </a:r>
            <a:endParaRPr lang="en-US" altLang="en-US" dirty="0"/>
          </a:p>
        </p:txBody>
      </p:sp>
      <p:sp>
        <p:nvSpPr>
          <p:cNvPr id="14339" name="Rectangle 3">
            <a:extLst>
              <a:ext uri="{FF2B5EF4-FFF2-40B4-BE49-F238E27FC236}">
                <a16:creationId xmlns="" xmlns:a16="http://schemas.microsoft.com/office/drawing/2014/main" id="{1AE0CB72-A769-4752-8A24-94CF6E9FDC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Alcohol is a central nervous system stimulant.</a:t>
            </a:r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="" xmlns:a16="http://schemas.microsoft.com/office/drawing/2014/main" id="{51119935-8F7C-48E6-9D43-6157265A62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#1</a:t>
            </a:r>
            <a:endParaRPr lang="en-US" altLang="en-US" dirty="0"/>
          </a:p>
        </p:txBody>
      </p:sp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40F68450-479D-43EF-98EE-A385113E06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Alcohol is classified as a central nervous system depressant.</a:t>
            </a:r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="" xmlns:a16="http://schemas.microsoft.com/office/drawing/2014/main" id="{562287E6-B53D-47E9-A270-F271B879BB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Sedatives, Hypnotics, and Anxiolytics </a:t>
            </a:r>
            <a:endParaRPr lang="en-US" altLang="en-US" dirty="0"/>
          </a:p>
        </p:txBody>
      </p:sp>
      <p:sp>
        <p:nvSpPr>
          <p:cNvPr id="16387" name="Rectangle 3">
            <a:extLst>
              <a:ext uri="{FF2B5EF4-FFF2-40B4-BE49-F238E27FC236}">
                <a16:creationId xmlns="" xmlns:a16="http://schemas.microsoft.com/office/drawing/2014/main" id="{ABA4E811-9FE5-489C-AFC5-EDCACAE0CF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Intoxication and overdose</a:t>
            </a:r>
          </a:p>
          <a:p>
            <a:pPr lvl="1"/>
            <a:r>
              <a:rPr lang="en-US" altLang="en-US" dirty="0" smtClean="0"/>
              <a:t>CNS depressants</a:t>
            </a:r>
          </a:p>
          <a:p>
            <a:pPr lvl="1"/>
            <a:r>
              <a:rPr lang="en-US" altLang="en-US" dirty="0" smtClean="0"/>
              <a:t>Intensity depends on drug.</a:t>
            </a:r>
          </a:p>
          <a:p>
            <a:pPr lvl="1"/>
            <a:r>
              <a:rPr lang="en-US" altLang="en-US" dirty="0" smtClean="0"/>
              <a:t>Intoxication symptoms: slurred speech, lack of coordination, unsteady gait, labile mood, stupor</a:t>
            </a:r>
          </a:p>
          <a:p>
            <a:pPr lvl="1"/>
            <a:r>
              <a:rPr lang="en-US" altLang="en-US" dirty="0" smtClean="0"/>
              <a:t>Barbiturate overdose possibly lethal; coma, respiratory arrest, cardiac failure, death</a:t>
            </a:r>
          </a:p>
          <a:p>
            <a:r>
              <a:rPr lang="en-US" altLang="en-US" dirty="0" smtClean="0"/>
              <a:t>Onset of withdrawal dependent on half-life of drug</a:t>
            </a:r>
          </a:p>
          <a:p>
            <a:pPr lvl="1"/>
            <a:r>
              <a:rPr lang="en-US" altLang="en-US" dirty="0" smtClean="0"/>
              <a:t>Symptoms opposite of drug’s acute effect</a:t>
            </a:r>
          </a:p>
          <a:p>
            <a:r>
              <a:rPr lang="en-US" altLang="en-US" dirty="0" smtClean="0"/>
              <a:t>Detoxification via drug tapering</a:t>
            </a:r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67236291-9517-450D-BEF2-F49A147371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Stimulants (Amphetamines, Cocaine) </a:t>
            </a:r>
            <a:endParaRPr lang="en-US" altLang="en-US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25035610-6DCC-4EEE-8941-F8E04124EC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CNS stimulants</a:t>
            </a:r>
          </a:p>
          <a:p>
            <a:r>
              <a:rPr lang="en-US" altLang="en-US" dirty="0" smtClean="0"/>
              <a:t>Intoxication and overdose</a:t>
            </a:r>
          </a:p>
          <a:p>
            <a:pPr lvl="1"/>
            <a:r>
              <a:rPr lang="en-US" altLang="en-US" dirty="0" smtClean="0"/>
              <a:t>High or euphoric feeling, hyperactivity, hypervigilance, anger; elevated blood pressure, chest pain, confusion</a:t>
            </a:r>
          </a:p>
          <a:p>
            <a:pPr lvl="1"/>
            <a:r>
              <a:rPr lang="en-US" altLang="en-US" dirty="0" smtClean="0"/>
              <a:t>Seizures, coma with overdose</a:t>
            </a:r>
          </a:p>
          <a:p>
            <a:r>
              <a:rPr lang="en-US" altLang="en-US" dirty="0" smtClean="0"/>
              <a:t>Withdrawal </a:t>
            </a:r>
          </a:p>
          <a:p>
            <a:pPr lvl="1"/>
            <a:r>
              <a:rPr lang="en-US" altLang="en-US" dirty="0" smtClean="0"/>
              <a:t>Onset within hours to several days</a:t>
            </a:r>
          </a:p>
          <a:p>
            <a:pPr lvl="1"/>
            <a:r>
              <a:rPr lang="en-US" altLang="en-US" dirty="0" smtClean="0"/>
              <a:t>Primary symptom is marked dysphoria.</a:t>
            </a:r>
          </a:p>
          <a:p>
            <a:pPr lvl="1"/>
            <a:r>
              <a:rPr lang="en-US" altLang="en-US" dirty="0" smtClean="0"/>
              <a:t>“Crashing”</a:t>
            </a:r>
          </a:p>
          <a:p>
            <a:pPr lvl="1"/>
            <a:r>
              <a:rPr lang="en-US" altLang="en-US" dirty="0" smtClean="0"/>
              <a:t>Not treated pharmacologically</a:t>
            </a:r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="" xmlns:a16="http://schemas.microsoft.com/office/drawing/2014/main" id="{A4B08D0C-1679-424F-B40C-4F64D5F84A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Cannabis (Marijuana)</a:t>
            </a:r>
            <a:endParaRPr lang="en-US" altLang="en-US" dirty="0"/>
          </a:p>
        </p:txBody>
      </p:sp>
      <p:sp>
        <p:nvSpPr>
          <p:cNvPr id="19459" name="Rectangle 3">
            <a:extLst>
              <a:ext uri="{FF2B5EF4-FFF2-40B4-BE49-F238E27FC236}">
                <a16:creationId xmlns="" xmlns:a16="http://schemas.microsoft.com/office/drawing/2014/main" id="{39D66F96-C550-41B0-BD52-809C193DE5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Used for psychoactive effects</a:t>
            </a:r>
          </a:p>
          <a:p>
            <a:r>
              <a:rPr lang="en-US" altLang="en-US" sz="2000" dirty="0" smtClean="0"/>
              <a:t>Medical applications</a:t>
            </a:r>
          </a:p>
          <a:p>
            <a:r>
              <a:rPr lang="en-US" altLang="en-US" sz="2000" dirty="0" smtClean="0"/>
              <a:t>Intoxication</a:t>
            </a:r>
          </a:p>
          <a:p>
            <a:pPr lvl="1"/>
            <a:r>
              <a:rPr lang="en-US" altLang="en-US" sz="2000" dirty="0" smtClean="0"/>
              <a:t>Lowered inhibitions, relaxation, euphoria, increased appetite</a:t>
            </a:r>
          </a:p>
          <a:p>
            <a:pPr lvl="1"/>
            <a:r>
              <a:rPr lang="en-US" altLang="en-US" sz="2000" dirty="0" smtClean="0"/>
              <a:t>Symptoms of intoxication include impaired motor control, impaired judgment</a:t>
            </a:r>
          </a:p>
          <a:p>
            <a:pPr lvl="1"/>
            <a:r>
              <a:rPr lang="en-US" altLang="en-US" sz="2000" dirty="0" smtClean="0"/>
              <a:t>Delirium, cannabis-induced psychotic disorder</a:t>
            </a:r>
          </a:p>
          <a:p>
            <a:pPr lvl="1"/>
            <a:r>
              <a:rPr lang="en-US" altLang="en-US" sz="2000" dirty="0" smtClean="0"/>
              <a:t>No overdose</a:t>
            </a:r>
          </a:p>
          <a:p>
            <a:r>
              <a:rPr lang="en-US" altLang="en-US" sz="2000" dirty="0" smtClean="0"/>
              <a:t>No clinically significant withdrawal syndrome</a:t>
            </a:r>
          </a:p>
          <a:p>
            <a:pPr lvl="1"/>
            <a:r>
              <a:rPr lang="en-US" altLang="en-US" sz="2000" dirty="0" smtClean="0"/>
              <a:t>Possible symptoms of muscle aches, sweating, anxiety, tremors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="" xmlns:a16="http://schemas.microsoft.com/office/drawing/2014/main" id="{99755842-9421-4CCB-930B-C1CC098291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Opioids #1 </a:t>
            </a:r>
            <a:endParaRPr lang="en-US" altLang="en-US" dirty="0"/>
          </a:p>
        </p:txBody>
      </p:sp>
      <p:sp>
        <p:nvSpPr>
          <p:cNvPr id="20483" name="Rectangle 3">
            <a:extLst>
              <a:ext uri="{FF2B5EF4-FFF2-40B4-BE49-F238E27FC236}">
                <a16:creationId xmlns="" xmlns:a16="http://schemas.microsoft.com/office/drawing/2014/main" id="{CB0DF592-34C5-4C21-900A-EB9B97053C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Desensitization to pain, euphoria, well-being</a:t>
            </a:r>
          </a:p>
          <a:p>
            <a:r>
              <a:rPr lang="en-US" altLang="en-US" dirty="0" smtClean="0"/>
              <a:t>Intoxication: apathy, lethargy, listlessness, impaired judgment, psychomotor retardation or agitation, constricted pupils, drowsiness, slurred speech, and impaired attention and memory</a:t>
            </a:r>
          </a:p>
          <a:p>
            <a:r>
              <a:rPr lang="en-US" altLang="en-US" dirty="0" smtClean="0"/>
              <a:t>Overdose: coma, respiratory depression, pupil constriction, unconsciousness, death</a:t>
            </a:r>
          </a:p>
          <a:p>
            <a:pPr lvl="1"/>
            <a:r>
              <a:rPr lang="en-US" altLang="en-US" dirty="0" smtClean="0"/>
              <a:t>Treatment: naloxone</a:t>
            </a: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B680691B-A9CF-49C8-B5B4-C8805B1CDF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Alcohol Use Disorder: Overview</a:t>
            </a: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D0AFA40E-DBCD-4909-99D4-E7B1B92FFE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National health problem</a:t>
            </a:r>
          </a:p>
          <a:p>
            <a:r>
              <a:rPr lang="en-US" altLang="en-US" dirty="0" smtClean="0"/>
              <a:t>Prevalence in the United States</a:t>
            </a:r>
          </a:p>
          <a:p>
            <a:pPr lvl="1"/>
            <a:r>
              <a:rPr lang="en-US" altLang="en-US" dirty="0" smtClean="0"/>
              <a:t>16.6 million adults (age ≥18 years)</a:t>
            </a:r>
          </a:p>
          <a:p>
            <a:pPr lvl="1"/>
            <a:r>
              <a:rPr lang="en-US" altLang="en-US" dirty="0" smtClean="0"/>
              <a:t>697,000 adolescents (age 12–17 years)</a:t>
            </a:r>
          </a:p>
          <a:p>
            <a:r>
              <a:rPr lang="en-US" altLang="en-US" dirty="0" smtClean="0"/>
              <a:t>Detrimental effects</a:t>
            </a:r>
          </a:p>
          <a:p>
            <a:pPr lvl="1"/>
            <a:r>
              <a:rPr lang="en-US" altLang="en-US" dirty="0" smtClean="0"/>
              <a:t>Third leading preventable cause of death in the United States</a:t>
            </a:r>
          </a:p>
          <a:p>
            <a:pPr lvl="1"/>
            <a:r>
              <a:rPr lang="en-US" altLang="en-US" dirty="0" smtClean="0"/>
              <a:t>Absenteeism at work</a:t>
            </a:r>
          </a:p>
          <a:p>
            <a:pPr lvl="1"/>
            <a:r>
              <a:rPr lang="en-US" altLang="en-US" dirty="0" smtClean="0"/>
              <a:t>Prenatal exposure</a:t>
            </a:r>
          </a:p>
          <a:p>
            <a:pPr lvl="1"/>
            <a:r>
              <a:rPr lang="en-US" altLang="en-US" dirty="0" smtClean="0"/>
              <a:t>Increased violence</a:t>
            </a: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="" xmlns:a16="http://schemas.microsoft.com/office/drawing/2014/main" id="{EB4A1DC3-2D79-46FC-A4A0-3D73AD7FD2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Opioids #2 </a:t>
            </a:r>
            <a:endParaRPr lang="en-US" altLang="en-US" dirty="0"/>
          </a:p>
        </p:txBody>
      </p:sp>
      <p:sp>
        <p:nvSpPr>
          <p:cNvPr id="21507" name="Rectangle 3">
            <a:extLst>
              <a:ext uri="{FF2B5EF4-FFF2-40B4-BE49-F238E27FC236}">
                <a16:creationId xmlns="" xmlns:a16="http://schemas.microsoft.com/office/drawing/2014/main" id="{EC76EBF5-A174-4237-A580-6E912E8011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Withdrawal</a:t>
            </a:r>
          </a:p>
          <a:p>
            <a:pPr lvl="1"/>
            <a:r>
              <a:rPr lang="en-US" altLang="en-US" dirty="0" smtClean="0"/>
              <a:t>Nausea, vomiting, dysphoria, lacrimation, rhinorrhea, sweating, diarrhea, yawning, fever, and insomnia</a:t>
            </a:r>
          </a:p>
          <a:p>
            <a:pPr lvl="1"/>
            <a:r>
              <a:rPr lang="en-US" altLang="en-US" dirty="0" smtClean="0"/>
              <a:t>Symptoms cause significant distress, but do not require pharmacologic intervention to support life or bodily functions</a:t>
            </a:r>
          </a:p>
          <a:p>
            <a:pPr lvl="1"/>
            <a:r>
              <a:rPr lang="en-US" altLang="en-US" dirty="0" smtClean="0"/>
              <a:t>Short-acting drugs (e.g., heroin): onset in 6 to 24 hours; peaking in 2 to 3 days and gradually subsiding in 5 to 7 days</a:t>
            </a:r>
          </a:p>
          <a:p>
            <a:pPr lvl="1"/>
            <a:r>
              <a:rPr lang="en-US" altLang="en-US" dirty="0" smtClean="0"/>
              <a:t>Longer-acting drugs (e.g., methadone): onset in 2 to 4 days, subsiding in 2 weeks</a:t>
            </a:r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="" xmlns:a16="http://schemas.microsoft.com/office/drawing/2014/main" id="{3C0E5659-2286-43C5-AE44-5936DD0D63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Hallucinogens #1</a:t>
            </a:r>
            <a:endParaRPr lang="en-US" altLang="en-US" dirty="0"/>
          </a:p>
        </p:txBody>
      </p:sp>
      <p:sp>
        <p:nvSpPr>
          <p:cNvPr id="22531" name="Rectangle 3">
            <a:extLst>
              <a:ext uri="{FF2B5EF4-FFF2-40B4-BE49-F238E27FC236}">
                <a16:creationId xmlns="" xmlns:a16="http://schemas.microsoft.com/office/drawing/2014/main" id="{97708731-57C4-4C44-BD20-4C4FAF8270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Reality distortion; symptoms similar to psychosis including, hallucinations (usually visual), depersonalization</a:t>
            </a:r>
          </a:p>
          <a:p>
            <a:pPr lvl="1"/>
            <a:r>
              <a:rPr lang="en-US" altLang="en-US" sz="2000" dirty="0" smtClean="0"/>
              <a:t>Cause increased pulse, blood pressure, and temperature; dilated pupils; and hyperreflexia</a:t>
            </a:r>
          </a:p>
          <a:p>
            <a:r>
              <a:rPr lang="en-US" altLang="en-US" sz="2000" dirty="0" smtClean="0"/>
              <a:t>Intoxication: maladaptive behavioral/psychological changes, anxiety, depression, paranoid ideation</a:t>
            </a:r>
          </a:p>
          <a:p>
            <a:r>
              <a:rPr lang="en-US" altLang="en-US" sz="2000" dirty="0" smtClean="0"/>
              <a:t>No overdose; toxic reactions are primarily psychological</a:t>
            </a:r>
          </a:p>
          <a:p>
            <a:r>
              <a:rPr lang="en-US" altLang="en-US" sz="2000" dirty="0" smtClean="0"/>
              <a:t>Phencyclidine (PCP) toxicity: seizures, hypertension, hyperthermia, respiratory depression</a:t>
            </a:r>
          </a:p>
          <a:p>
            <a:pPr lvl="1"/>
            <a:r>
              <a:rPr lang="en-US" altLang="en-US" sz="2000" dirty="0" smtClean="0"/>
              <a:t>Medications to control seizures and blood pressure</a:t>
            </a:r>
          </a:p>
          <a:p>
            <a:pPr lvl="1"/>
            <a:r>
              <a:rPr lang="en-US" altLang="en-US" sz="2000" dirty="0" smtClean="0"/>
              <a:t>Cooling devices</a:t>
            </a:r>
          </a:p>
          <a:p>
            <a:pPr lvl="1"/>
            <a:r>
              <a:rPr lang="en-US" altLang="en-US" sz="2000" dirty="0" smtClean="0"/>
              <a:t>Mechanical ventilation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="" xmlns:a16="http://schemas.microsoft.com/office/drawing/2014/main" id="{667F0D34-DBD3-4FD3-B9E8-742B68D76A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Hallucinogens #2</a:t>
            </a:r>
            <a:endParaRPr lang="en-US" altLang="en-US" dirty="0"/>
          </a:p>
        </p:txBody>
      </p:sp>
      <p:sp>
        <p:nvSpPr>
          <p:cNvPr id="23555" name="Rectangle 3">
            <a:extLst>
              <a:ext uri="{FF2B5EF4-FFF2-40B4-BE49-F238E27FC236}">
                <a16:creationId xmlns="" xmlns:a16="http://schemas.microsoft.com/office/drawing/2014/main" id="{54F220CC-FE58-4964-A4CB-028724E6A5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No withdrawal syndrome</a:t>
            </a:r>
          </a:p>
          <a:p>
            <a:pPr lvl="1"/>
            <a:r>
              <a:rPr lang="en-US" altLang="en-US" dirty="0" smtClean="0"/>
              <a:t>Some report a craving for the drug</a:t>
            </a:r>
          </a:p>
          <a:p>
            <a:r>
              <a:rPr lang="en-US" altLang="en-US" dirty="0" smtClean="0"/>
              <a:t>Flashbacks possible for few months up to 5 years</a:t>
            </a:r>
            <a:endParaRPr lang="en-US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="" xmlns:a16="http://schemas.microsoft.com/office/drawing/2014/main" id="{CB2AEFF9-134C-498F-A10C-781F66EDF2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Inhalants </a:t>
            </a:r>
            <a:endParaRPr lang="en-US" altLang="en-US" dirty="0"/>
          </a:p>
        </p:txBody>
      </p:sp>
      <p:sp>
        <p:nvSpPr>
          <p:cNvPr id="24579" name="Rectangle 3">
            <a:extLst>
              <a:ext uri="{FF2B5EF4-FFF2-40B4-BE49-F238E27FC236}">
                <a16:creationId xmlns="" xmlns:a16="http://schemas.microsoft.com/office/drawing/2014/main" id="{8FB8636E-9E30-41E2-857D-40D380B6B7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Intoxication: neurologic, behavioral symptoms</a:t>
            </a:r>
          </a:p>
          <a:p>
            <a:r>
              <a:rPr lang="en-US" altLang="en-US" dirty="0" smtClean="0"/>
              <a:t>Acute toxicity</a:t>
            </a:r>
          </a:p>
          <a:p>
            <a:pPr lvl="1"/>
            <a:r>
              <a:rPr lang="en-US" altLang="en-US" dirty="0" smtClean="0"/>
              <a:t>Anoxia, respiratory depression, vagal stimulation, dysrhythmias</a:t>
            </a:r>
          </a:p>
          <a:p>
            <a:pPr lvl="1"/>
            <a:r>
              <a:rPr lang="en-US" altLang="en-US" dirty="0" smtClean="0"/>
              <a:t>Death possible from bronchospasm, cardiac arrest, suffocation, or aspiration</a:t>
            </a:r>
          </a:p>
          <a:p>
            <a:r>
              <a:rPr lang="en-US" altLang="en-US" dirty="0" smtClean="0"/>
              <a:t>No withdrawal or detoxification</a:t>
            </a:r>
          </a:p>
          <a:p>
            <a:pPr lvl="1"/>
            <a:r>
              <a:rPr lang="en-US" altLang="en-US" dirty="0" smtClean="0"/>
              <a:t>Frequent users report cravings</a:t>
            </a:r>
          </a:p>
          <a:p>
            <a:r>
              <a:rPr lang="en-US" altLang="en-US" dirty="0" smtClean="0"/>
              <a:t>Symptomatic treatment of related disorders</a:t>
            </a:r>
            <a:endParaRPr lang="en-US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="" xmlns:a16="http://schemas.microsoft.com/office/drawing/2014/main" id="{381073F8-B70F-4E56-811D-A5AB16EA9D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#2</a:t>
            </a:r>
            <a:endParaRPr lang="en-US" alt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="" xmlns:a16="http://schemas.microsoft.com/office/drawing/2014/main" id="{6060F4BA-386E-477D-AD32-FF8F8D4E4B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A person who abuses hallucinogens will experience withdrawal syndrome on cessation of use.</a:t>
            </a:r>
            <a:endParaRPr lang="en-US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="" xmlns:a16="http://schemas.microsoft.com/office/drawing/2014/main" id="{C0DF5611-92A4-494B-A5F7-194079A790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#2</a:t>
            </a:r>
            <a:endParaRPr lang="en-US" altLang="en-US" dirty="0"/>
          </a:p>
        </p:txBody>
      </p:sp>
      <p:sp>
        <p:nvSpPr>
          <p:cNvPr id="26627" name="Rectangle 3">
            <a:extLst>
              <a:ext uri="{FF2B5EF4-FFF2-40B4-BE49-F238E27FC236}">
                <a16:creationId xmlns="" xmlns:a16="http://schemas.microsoft.com/office/drawing/2014/main" id="{B0A5F846-62EF-4C40-804B-AB321C8E42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There is no withdrawal syndrome associated with hallucinogen use.</a:t>
            </a:r>
            <a:endParaRPr lang="en-US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="" xmlns:a16="http://schemas.microsoft.com/office/drawing/2014/main" id="{54FFC62D-4E1F-4C20-BB59-9840E6E652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Substance Abuse Treatment #1</a:t>
            </a:r>
            <a:endParaRPr lang="en-US" altLang="en-US" dirty="0"/>
          </a:p>
        </p:txBody>
      </p:sp>
      <p:sp>
        <p:nvSpPr>
          <p:cNvPr id="27651" name="Rectangle 2">
            <a:extLst>
              <a:ext uri="{FF2B5EF4-FFF2-40B4-BE49-F238E27FC236}">
                <a16:creationId xmlns="" xmlns:a16="http://schemas.microsoft.com/office/drawing/2014/main" id="{BD1A9295-C2E2-4AF1-BD06-BF8652F762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Concept: medical illness that is progressive and chronic, characterized by remissions and relapses</a:t>
            </a:r>
          </a:p>
          <a:p>
            <a:r>
              <a:rPr lang="en-US" altLang="en-US" dirty="0" smtClean="0"/>
              <a:t>Treatment models:</a:t>
            </a:r>
          </a:p>
          <a:p>
            <a:pPr lvl="1"/>
            <a:r>
              <a:rPr lang="en-US" altLang="en-US" dirty="0" smtClean="0"/>
              <a:t>Hazelden Clinic model</a:t>
            </a:r>
          </a:p>
          <a:p>
            <a:pPr lvl="1"/>
            <a:r>
              <a:rPr lang="en-US" altLang="en-US" dirty="0" smtClean="0"/>
              <a:t>12-step program of Alcoholics Anonymous (AA; see Box 19.3)</a:t>
            </a:r>
            <a:endParaRPr lang="en-US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>
            <a:extLst>
              <a:ext uri="{FF2B5EF4-FFF2-40B4-BE49-F238E27FC236}">
                <a16:creationId xmlns="" xmlns:a16="http://schemas.microsoft.com/office/drawing/2014/main" id="{DB13695B-3E11-41A2-ADDE-82569CF61D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Substance Abuse Treatment #2</a:t>
            </a:r>
            <a:endParaRPr lang="en-US" altLang="en-US" dirty="0"/>
          </a:p>
        </p:txBody>
      </p:sp>
      <p:sp>
        <p:nvSpPr>
          <p:cNvPr id="28675" name="Rectangle 2">
            <a:extLst>
              <a:ext uri="{FF2B5EF4-FFF2-40B4-BE49-F238E27FC236}">
                <a16:creationId xmlns="" xmlns:a16="http://schemas.microsoft.com/office/drawing/2014/main" id="{A2BCCDFD-A7FB-4BEC-9B17-577C9F41B1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Individual, group counseling</a:t>
            </a:r>
          </a:p>
          <a:p>
            <a:r>
              <a:rPr lang="en-US" altLang="en-US" dirty="0" smtClean="0"/>
              <a:t>Treatment settings</a:t>
            </a:r>
          </a:p>
          <a:p>
            <a:r>
              <a:rPr lang="en-US" altLang="en-US" dirty="0" smtClean="0"/>
              <a:t>Pharmacologic treatment: safe withdrawal; prevent relapse (see Table 19.1)</a:t>
            </a:r>
          </a:p>
          <a:p>
            <a:pPr lvl="1"/>
            <a:r>
              <a:rPr lang="en-US" altLang="en-US" dirty="0" smtClean="0"/>
              <a:t>Medications help manage withdrawal or cravings but are not a specific treatment for substance abuse.</a:t>
            </a:r>
            <a:endParaRPr lang="en-US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="" xmlns:a16="http://schemas.microsoft.com/office/drawing/2014/main" id="{8CAE2920-FFE7-4911-B073-C620DCCDD4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Dual Diagnosis #1</a:t>
            </a:r>
            <a:endParaRPr lang="en-US" altLang="en-US" dirty="0"/>
          </a:p>
        </p:txBody>
      </p:sp>
      <p:sp>
        <p:nvSpPr>
          <p:cNvPr id="29699" name="Rectangle 3">
            <a:extLst>
              <a:ext uri="{FF2B5EF4-FFF2-40B4-BE49-F238E27FC236}">
                <a16:creationId xmlns="" xmlns:a16="http://schemas.microsoft.com/office/drawing/2014/main" id="{B96E42F1-00F1-418C-9CC3-2DEE116730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Substance abuse + another psychiatric illness</a:t>
            </a:r>
          </a:p>
          <a:p>
            <a:r>
              <a:rPr lang="en-US" altLang="en-US" dirty="0" smtClean="0"/>
              <a:t>An estimated 75% of people with severe mental illness also have a substance use disorder.</a:t>
            </a:r>
            <a:endParaRPr lang="en-US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="" xmlns:a16="http://schemas.microsoft.com/office/drawing/2014/main" id="{D5AEB756-36E2-4C7D-B559-C0C465FF1B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Dual Diagnosis #2</a:t>
            </a:r>
            <a:endParaRPr lang="en-US" altLang="en-US" dirty="0"/>
          </a:p>
        </p:txBody>
      </p:sp>
      <p:sp>
        <p:nvSpPr>
          <p:cNvPr id="30723" name="Rectangle 3">
            <a:extLst>
              <a:ext uri="{FF2B5EF4-FFF2-40B4-BE49-F238E27FC236}">
                <a16:creationId xmlns="" xmlns:a16="http://schemas.microsoft.com/office/drawing/2014/main" id="{4CCD3130-8477-4DF0-9854-264DE33FAD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Successful treatment, relapse prevention strategies (see </a:t>
            </a:r>
            <a:r>
              <a:rPr lang="en-US" dirty="0" smtClean="0"/>
              <a:t>Plan of Care for a Client With Dual Diagnosis</a:t>
            </a:r>
            <a:r>
              <a:rPr lang="en-US" altLang="en-US" dirty="0" smtClean="0"/>
              <a:t>)</a:t>
            </a:r>
          </a:p>
          <a:p>
            <a:pPr lvl="1"/>
            <a:r>
              <a:rPr lang="en-US" altLang="en-US" dirty="0" smtClean="0"/>
              <a:t>Healthy, nurturing, supportive living environments</a:t>
            </a:r>
          </a:p>
          <a:p>
            <a:pPr lvl="1"/>
            <a:r>
              <a:rPr lang="en-US" altLang="en-US" dirty="0" smtClean="0"/>
              <a:t>Help with fundamental life changes, such as finding job, abstinent friends</a:t>
            </a:r>
          </a:p>
          <a:p>
            <a:pPr lvl="1"/>
            <a:r>
              <a:rPr lang="en-US" altLang="en-US" dirty="0" smtClean="0"/>
              <a:t>Connections with other recovering people</a:t>
            </a:r>
          </a:p>
          <a:p>
            <a:pPr lvl="1"/>
            <a:r>
              <a:rPr lang="en-US" altLang="en-US" dirty="0" smtClean="0"/>
              <a:t>Treatment of comorbid conditions</a:t>
            </a: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B680691B-A9CF-49C8-B5B4-C8805B1CDF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Opioid Crisis</a:t>
            </a: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D0AFA40E-DBCD-4909-99D4-E7B1B92FFE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Cause of estimated 130 deaths daily in the United States (overdose)</a:t>
            </a:r>
          </a:p>
          <a:p>
            <a:r>
              <a:rPr lang="en-US" altLang="en-US" sz="2000" dirty="0" smtClean="0"/>
              <a:t>Crosses lines of gender, race, age</a:t>
            </a:r>
          </a:p>
          <a:p>
            <a:r>
              <a:rPr lang="en-US" altLang="en-US" sz="2000" dirty="0" smtClean="0"/>
              <a:t>Department of Health and Human Services five-point program to improve (2019):</a:t>
            </a:r>
          </a:p>
          <a:p>
            <a:pPr lvl="1"/>
            <a:r>
              <a:rPr lang="en-US" altLang="en-US" sz="2000" b="1" dirty="0" smtClean="0"/>
              <a:t>Access: </a:t>
            </a:r>
            <a:r>
              <a:rPr lang="en-US" altLang="en-US" sz="2000" dirty="0" smtClean="0"/>
              <a:t>Prevention, treatment, recovery services</a:t>
            </a:r>
          </a:p>
          <a:p>
            <a:pPr lvl="1"/>
            <a:r>
              <a:rPr lang="en-US" altLang="en-US" sz="2000" b="1" dirty="0" smtClean="0"/>
              <a:t>Data: </a:t>
            </a:r>
            <a:r>
              <a:rPr lang="en-US" altLang="en-US" sz="2000" dirty="0" smtClean="0"/>
              <a:t>Data on the epidemic</a:t>
            </a:r>
          </a:p>
          <a:p>
            <a:pPr lvl="1"/>
            <a:r>
              <a:rPr lang="en-US" altLang="en-US" sz="2000" b="1" dirty="0" smtClean="0"/>
              <a:t>Pain: </a:t>
            </a:r>
            <a:r>
              <a:rPr lang="en-US" altLang="en-US" sz="2000" dirty="0" smtClean="0"/>
              <a:t>Pain management</a:t>
            </a:r>
          </a:p>
          <a:p>
            <a:pPr lvl="1"/>
            <a:r>
              <a:rPr lang="en-US" altLang="en-US" sz="2000" b="1" dirty="0" smtClean="0"/>
              <a:t>Overdoses: </a:t>
            </a:r>
            <a:r>
              <a:rPr lang="en-US" altLang="en-US" sz="2000" dirty="0" smtClean="0"/>
              <a:t>Targeting of overdose-reversing drugs</a:t>
            </a:r>
          </a:p>
          <a:p>
            <a:pPr lvl="1"/>
            <a:r>
              <a:rPr lang="en-US" altLang="en-US" sz="2000" b="1" dirty="0" smtClean="0"/>
              <a:t>Research: </a:t>
            </a:r>
            <a:r>
              <a:rPr lang="en-US" altLang="en-US" sz="2000" dirty="0" smtClean="0"/>
              <a:t>Research on pain and addiction</a:t>
            </a:r>
          </a:p>
          <a:p>
            <a:pPr lvl="1"/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487459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="" xmlns:a16="http://schemas.microsoft.com/office/drawing/2014/main" id="{772276CF-20F8-44BB-94E4-E564B1A331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Substance Use Disorders and Nursing Process Application #1 </a:t>
            </a:r>
            <a:endParaRPr lang="en-US" altLang="en-US" dirty="0"/>
          </a:p>
        </p:txBody>
      </p:sp>
      <p:sp>
        <p:nvSpPr>
          <p:cNvPr id="31747" name="Rectangle 3">
            <a:extLst>
              <a:ext uri="{FF2B5EF4-FFF2-40B4-BE49-F238E27FC236}">
                <a16:creationId xmlns="" xmlns:a16="http://schemas.microsoft.com/office/drawing/2014/main" id="{44094E44-5C02-4152-ADF0-37FCC8D2A5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Assessment</a:t>
            </a:r>
          </a:p>
          <a:p>
            <a:pPr lvl="1"/>
            <a:r>
              <a:rPr lang="en-US" altLang="en-US" dirty="0" smtClean="0"/>
              <a:t>History: chaotic family life, family history, crisis that precipitated treatment</a:t>
            </a:r>
          </a:p>
          <a:p>
            <a:pPr lvl="1"/>
            <a:r>
              <a:rPr lang="en-US" altLang="en-US" dirty="0" smtClean="0"/>
              <a:t>General appearance and motor behavior</a:t>
            </a:r>
          </a:p>
          <a:p>
            <a:pPr lvl="1"/>
            <a:r>
              <a:rPr lang="en-US" altLang="en-US" dirty="0" smtClean="0"/>
              <a:t>Mood and affect: tearful; expressing guilt, remorse; angry; sullen; quiet; unwilling to talk</a:t>
            </a:r>
          </a:p>
          <a:p>
            <a:pPr lvl="1"/>
            <a:r>
              <a:rPr lang="en-US" altLang="en-US" dirty="0" smtClean="0"/>
              <a:t>Thought process and content: minimize substance use; blaming others; rationalization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="" xmlns:a16="http://schemas.microsoft.com/office/drawing/2014/main" id="{8B4FB83B-3585-4F97-9CC5-94A26BB02B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Substance Use Disorders and Nursing Process Application #2</a:t>
            </a:r>
            <a:endParaRPr lang="en-US" altLang="en-US" dirty="0"/>
          </a:p>
        </p:txBody>
      </p:sp>
      <p:sp>
        <p:nvSpPr>
          <p:cNvPr id="32771" name="Rectangle 3">
            <a:extLst>
              <a:ext uri="{FF2B5EF4-FFF2-40B4-BE49-F238E27FC236}">
                <a16:creationId xmlns="" xmlns:a16="http://schemas.microsoft.com/office/drawing/2014/main" id="{339182CD-C3D1-4FF7-A464-21D50165F5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Assessment—(cont.)</a:t>
            </a:r>
          </a:p>
          <a:p>
            <a:pPr lvl="1"/>
            <a:r>
              <a:rPr lang="en-US" altLang="en-US" dirty="0" smtClean="0"/>
              <a:t>Sensorium and intellectual processes: intact</a:t>
            </a:r>
          </a:p>
          <a:p>
            <a:pPr lvl="1"/>
            <a:r>
              <a:rPr lang="en-US" altLang="en-US" dirty="0" smtClean="0"/>
              <a:t>Judgment and insight: poor judgment; impulsivity; may still believe they can control substance use</a:t>
            </a:r>
          </a:p>
          <a:p>
            <a:pPr lvl="1"/>
            <a:r>
              <a:rPr lang="en-US" altLang="en-US" dirty="0" smtClean="0"/>
              <a:t>Self-concept: low self-esteem; problems identifying and expressing feelings</a:t>
            </a:r>
          </a:p>
          <a:p>
            <a:pPr lvl="1"/>
            <a:r>
              <a:rPr lang="en-US" altLang="en-US" dirty="0" smtClean="0"/>
              <a:t>Roles and relationships: often strained</a:t>
            </a:r>
          </a:p>
          <a:p>
            <a:pPr lvl="1"/>
            <a:r>
              <a:rPr lang="en-US" altLang="en-US" dirty="0" smtClean="0"/>
              <a:t>Physiological considerations: poor nutrition; sleep disturbances; liver damage; HIV infection; lung damage</a:t>
            </a:r>
            <a:endParaRPr lang="en-US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="" xmlns:a16="http://schemas.microsoft.com/office/drawing/2014/main" id="{6894D108-1926-426A-A7EF-FF84475546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Substance Use Disorders and Nursing Process Application #3</a:t>
            </a:r>
            <a:endParaRPr lang="en-US" altLang="en-US" dirty="0"/>
          </a:p>
        </p:txBody>
      </p:sp>
      <p:sp>
        <p:nvSpPr>
          <p:cNvPr id="33795" name="Rectangle 3">
            <a:extLst>
              <a:ext uri="{FF2B5EF4-FFF2-40B4-BE49-F238E27FC236}">
                <a16:creationId xmlns="" xmlns:a16="http://schemas.microsoft.com/office/drawing/2014/main" id="{B496766D-E2E8-4F6E-84E1-15E4C1B521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Data analysis and priorities</a:t>
            </a:r>
          </a:p>
          <a:p>
            <a:pPr lvl="1"/>
            <a:r>
              <a:rPr lang="en-US" altLang="en-US" dirty="0" smtClean="0"/>
              <a:t>Related to physical health status</a:t>
            </a:r>
          </a:p>
          <a:p>
            <a:pPr lvl="1"/>
            <a:r>
              <a:rPr lang="en-US" altLang="en-US" dirty="0" smtClean="0"/>
              <a:t>Related to substance use</a:t>
            </a:r>
          </a:p>
          <a:p>
            <a:r>
              <a:rPr lang="en-US" altLang="en-US" dirty="0" smtClean="0"/>
              <a:t>Outcome identification</a:t>
            </a:r>
          </a:p>
          <a:p>
            <a:pPr lvl="1"/>
            <a:r>
              <a:rPr lang="en-US" altLang="en-US" dirty="0" smtClean="0"/>
              <a:t>Abstain from alcohol and drug use</a:t>
            </a:r>
          </a:p>
          <a:p>
            <a:pPr lvl="1"/>
            <a:r>
              <a:rPr lang="en-US" altLang="en-US" dirty="0" smtClean="0"/>
              <a:t>Express feelings openly and directly</a:t>
            </a:r>
          </a:p>
          <a:p>
            <a:pPr lvl="1"/>
            <a:r>
              <a:rPr lang="en-US" altLang="en-US" dirty="0" smtClean="0"/>
              <a:t>Accept responsibility for own behavior</a:t>
            </a:r>
          </a:p>
          <a:p>
            <a:pPr lvl="1"/>
            <a:r>
              <a:rPr lang="en-US" altLang="en-US" dirty="0" smtClean="0"/>
              <a:t>Practice nonchemical coping alternatives</a:t>
            </a:r>
          </a:p>
          <a:p>
            <a:pPr lvl="1"/>
            <a:r>
              <a:rPr lang="en-US" altLang="en-US" dirty="0" smtClean="0"/>
              <a:t>Establish an effective aftercare plan</a:t>
            </a:r>
            <a:endParaRPr lang="en-US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="" xmlns:a16="http://schemas.microsoft.com/office/drawing/2014/main" id="{48C5CB83-D803-470E-9321-5E31FD7B86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#3</a:t>
            </a:r>
            <a:endParaRPr lang="en-US" altLang="en-US" dirty="0"/>
          </a:p>
        </p:txBody>
      </p:sp>
      <p:sp>
        <p:nvSpPr>
          <p:cNvPr id="34819" name="Rectangle 3">
            <a:extLst>
              <a:ext uri="{FF2B5EF4-FFF2-40B4-BE49-F238E27FC236}">
                <a16:creationId xmlns="" xmlns:a16="http://schemas.microsoft.com/office/drawing/2014/main" id="{DB2235BF-46C3-44AF-8859-54CC6E7A43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A client who abuses substances will commonly state that they can control their use of the substance.</a:t>
            </a:r>
            <a:endParaRPr lang="en-US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="" xmlns:a16="http://schemas.microsoft.com/office/drawing/2014/main" id="{3A3299A3-F2FC-4EA7-BEC0-AF837923B8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#3</a:t>
            </a:r>
            <a:endParaRPr lang="en-US" altLang="en-US" dirty="0"/>
          </a:p>
        </p:txBody>
      </p:sp>
      <p:sp>
        <p:nvSpPr>
          <p:cNvPr id="35843" name="Rectangle 3">
            <a:extLst>
              <a:ext uri="{FF2B5EF4-FFF2-40B4-BE49-F238E27FC236}">
                <a16:creationId xmlns="" xmlns:a16="http://schemas.microsoft.com/office/drawing/2014/main" id="{7C31238B-4A77-4907-8611-10BA4F7C0E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True</a:t>
            </a:r>
          </a:p>
          <a:p>
            <a:r>
              <a:rPr lang="en-US" altLang="en-US" dirty="0" smtClean="0"/>
              <a:t>Rationale: Typically, the client is in denial and commonly states that they can stop using the drug anytime.</a:t>
            </a:r>
            <a:endParaRPr lang="en-US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="" xmlns:a16="http://schemas.microsoft.com/office/drawing/2014/main" id="{35158931-C22F-4B98-A57D-FEF21903E4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Substance Use Disorders and Nursing Process Application #4</a:t>
            </a:r>
            <a:endParaRPr lang="en-US" altLang="en-US" dirty="0"/>
          </a:p>
        </p:txBody>
      </p:sp>
      <p:sp>
        <p:nvSpPr>
          <p:cNvPr id="36867" name="Rectangle 3">
            <a:extLst>
              <a:ext uri="{FF2B5EF4-FFF2-40B4-BE49-F238E27FC236}">
                <a16:creationId xmlns="" xmlns:a16="http://schemas.microsoft.com/office/drawing/2014/main" id="{44E0986F-006B-4075-B523-C0DE228F18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Actions</a:t>
            </a:r>
          </a:p>
          <a:p>
            <a:pPr lvl="1"/>
            <a:r>
              <a:rPr lang="en-US" altLang="en-US" dirty="0" smtClean="0"/>
              <a:t>Health teaching for client, family (see Client and Family Education for Substance Abuse box)</a:t>
            </a:r>
          </a:p>
          <a:p>
            <a:pPr lvl="1"/>
            <a:r>
              <a:rPr lang="en-US" altLang="en-US" dirty="0" smtClean="0"/>
              <a:t>Addressing family issues (codependence, enabling, shifting roles)</a:t>
            </a:r>
          </a:p>
          <a:p>
            <a:pPr lvl="1"/>
            <a:r>
              <a:rPr lang="en-US" altLang="en-US" dirty="0" smtClean="0"/>
              <a:t>Promoting coping skills</a:t>
            </a:r>
          </a:p>
          <a:p>
            <a:r>
              <a:rPr lang="en-US" altLang="en-US" dirty="0" smtClean="0"/>
              <a:t>Evaluation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="" xmlns:a16="http://schemas.microsoft.com/office/drawing/2014/main" id="{5C6C07C8-9732-4FEC-883F-4D4C62F654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Age-Related Considerations </a:t>
            </a:r>
            <a:endParaRPr lang="en-US" altLang="en-US" dirty="0"/>
          </a:p>
        </p:txBody>
      </p:sp>
      <p:sp>
        <p:nvSpPr>
          <p:cNvPr id="37891" name="Rectangle 3">
            <a:extLst>
              <a:ext uri="{FF2B5EF4-FFF2-40B4-BE49-F238E27FC236}">
                <a16:creationId xmlns="" xmlns:a16="http://schemas.microsoft.com/office/drawing/2014/main" id="{AE56F12F-AE03-4335-964D-0A9DE38B7F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Children and adolescents</a:t>
            </a:r>
          </a:p>
          <a:p>
            <a:pPr lvl="1"/>
            <a:r>
              <a:rPr lang="en-US" altLang="en-US" sz="2000" dirty="0" smtClean="0"/>
              <a:t>10% of alcohol consumed in the United States is by 12- to 20-year-olds.</a:t>
            </a:r>
          </a:p>
          <a:p>
            <a:pPr lvl="1"/>
            <a:r>
              <a:rPr lang="en-US" altLang="en-US" sz="2000" dirty="0" smtClean="0"/>
              <a:t>College student drinking is a major problem.</a:t>
            </a:r>
          </a:p>
          <a:p>
            <a:r>
              <a:rPr lang="en-US" altLang="en-US" sz="2000" dirty="0" smtClean="0"/>
              <a:t>Older adults</a:t>
            </a:r>
          </a:p>
          <a:p>
            <a:pPr lvl="1"/>
            <a:r>
              <a:rPr lang="en-US" altLang="en-US" sz="2000" dirty="0" smtClean="0"/>
              <a:t>Approximately 30% to 60% of older adults in treatment began drinking abusively after age 60.</a:t>
            </a:r>
          </a:p>
          <a:p>
            <a:pPr lvl="1"/>
            <a:r>
              <a:rPr lang="en-US" altLang="en-US" sz="2000" dirty="0" smtClean="0"/>
              <a:t>Risk factors for late-onset substance include chronic illness that causes pain, long-term use of prescription medication (sedative</a:t>
            </a:r>
            <a:r>
              <a:rPr lang="en-IN" sz="2000" dirty="0" smtClean="0"/>
              <a:t>–</a:t>
            </a:r>
            <a:r>
              <a:rPr lang="en-US" altLang="en-US" sz="2000" dirty="0" smtClean="0"/>
              <a:t>hypnotics, anxiolytics), life stress, loss, social isolation, grief, depression, and an abundance of discretionary time and money.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="" xmlns:a16="http://schemas.microsoft.com/office/drawing/2014/main" id="{691ABEF6-2E66-4659-9AF6-9179DE9EE6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Community-Based Care </a:t>
            </a:r>
            <a:endParaRPr lang="en-US" altLang="en-US" dirty="0"/>
          </a:p>
        </p:txBody>
      </p:sp>
      <p:sp>
        <p:nvSpPr>
          <p:cNvPr id="38915" name="Rectangle 3">
            <a:extLst>
              <a:ext uri="{FF2B5EF4-FFF2-40B4-BE49-F238E27FC236}">
                <a16:creationId xmlns="" xmlns:a16="http://schemas.microsoft.com/office/drawing/2014/main" id="{53CB798F-E204-4031-9F04-06EDE3907B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Outpatient treatment</a:t>
            </a:r>
          </a:p>
          <a:p>
            <a:r>
              <a:rPr lang="en-US" altLang="en-US" dirty="0" smtClean="0"/>
              <a:t>Freestanding substance abuse treatment facilities</a:t>
            </a:r>
          </a:p>
          <a:p>
            <a:r>
              <a:rPr lang="en-US" altLang="en-US" dirty="0" smtClean="0"/>
              <a:t>Recovery programs (AA, Rational Recovery)</a:t>
            </a:r>
          </a:p>
          <a:p>
            <a:r>
              <a:rPr lang="en-US" altLang="en-US" dirty="0" smtClean="0"/>
              <a:t>Agency-sponsored aftercare program</a:t>
            </a:r>
          </a:p>
          <a:p>
            <a:r>
              <a:rPr lang="en-US" altLang="en-US" dirty="0" smtClean="0"/>
              <a:t>Individual or family counseling</a:t>
            </a:r>
          </a:p>
          <a:p>
            <a:r>
              <a:rPr lang="en-US" altLang="en-US" dirty="0" smtClean="0"/>
              <a:t>Clinic or physician’s office</a:t>
            </a:r>
            <a:endParaRPr lang="en-US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="" xmlns:a16="http://schemas.microsoft.com/office/drawing/2014/main" id="{1E52717C-B3DC-4B87-B397-BDFA44DCB4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Mental Health Promotion </a:t>
            </a:r>
            <a:endParaRPr lang="en-US" altLang="en-US" dirty="0"/>
          </a:p>
        </p:txBody>
      </p:sp>
      <p:sp>
        <p:nvSpPr>
          <p:cNvPr id="39939" name="Rectangle 3">
            <a:extLst>
              <a:ext uri="{FF2B5EF4-FFF2-40B4-BE49-F238E27FC236}">
                <a16:creationId xmlns="" xmlns:a16="http://schemas.microsoft.com/office/drawing/2014/main" id="{EB998086-7C41-4028-84DA-76BA42FC32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Public awareness, educational advertising</a:t>
            </a:r>
          </a:p>
          <a:p>
            <a:r>
              <a:rPr lang="en-US" altLang="en-US" dirty="0" smtClean="0"/>
              <a:t>Early identification of older adults with alcoholism</a:t>
            </a:r>
          </a:p>
          <a:p>
            <a:r>
              <a:rPr lang="en-US" altLang="en-US" dirty="0" smtClean="0"/>
              <a:t>The College Drinking Prevention Program</a:t>
            </a:r>
            <a:endParaRPr lang="en-US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="" xmlns:a16="http://schemas.microsoft.com/office/drawing/2014/main" id="{E274DF82-79E9-47A4-9261-8ADDBB6856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Substance Use Disorder in Health Professionals</a:t>
            </a:r>
            <a:endParaRPr lang="en-US" altLang="en-US" dirty="0"/>
          </a:p>
        </p:txBody>
      </p:sp>
      <p:sp>
        <p:nvSpPr>
          <p:cNvPr id="40963" name="Rectangle 3">
            <a:extLst>
              <a:ext uri="{FF2B5EF4-FFF2-40B4-BE49-F238E27FC236}">
                <a16:creationId xmlns="" xmlns:a16="http://schemas.microsoft.com/office/drawing/2014/main" id="{0D87FF27-C080-416C-9A9F-66F3B2D1F3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Ethical and legal responsibility to report suspicious behavior to supervisor</a:t>
            </a:r>
          </a:p>
          <a:p>
            <a:r>
              <a:rPr lang="en-US" altLang="en-US" dirty="0" smtClean="0"/>
              <a:t>General warning signs</a:t>
            </a:r>
          </a:p>
          <a:p>
            <a:pPr lvl="1"/>
            <a:r>
              <a:rPr lang="en-US" altLang="en-US" dirty="0" smtClean="0"/>
              <a:t>Poor work performance/frequent absenteeism</a:t>
            </a:r>
          </a:p>
          <a:p>
            <a:pPr lvl="1"/>
            <a:r>
              <a:rPr lang="en-US" altLang="en-US" dirty="0" smtClean="0"/>
              <a:t>Unusual behavior/slurred speech</a:t>
            </a:r>
          </a:p>
          <a:p>
            <a:pPr lvl="1"/>
            <a:r>
              <a:rPr lang="en-US" altLang="en-US" dirty="0" smtClean="0"/>
              <a:t>Isolation from peers</a:t>
            </a:r>
          </a:p>
          <a:p>
            <a:r>
              <a:rPr lang="en-US" altLang="en-US" dirty="0" smtClean="0"/>
              <a:t>Specific behaviors</a:t>
            </a: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5212B301-C984-4494-AD68-86106317A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Categories of Drugs</a:t>
            </a:r>
            <a:endParaRPr lang="en-US" altLang="en-US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="" xmlns:a16="http://schemas.microsoft.com/office/drawing/2014/main" id="{1D204A9C-7A87-4681-9881-79863252E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Alcohol</a:t>
            </a:r>
          </a:p>
          <a:p>
            <a:r>
              <a:rPr lang="en-US" altLang="en-US" dirty="0" smtClean="0"/>
              <a:t>Sedatives, hypnotics, and anxiolytics</a:t>
            </a:r>
          </a:p>
          <a:p>
            <a:r>
              <a:rPr lang="en-US" altLang="en-US" dirty="0" smtClean="0"/>
              <a:t>Stimulants</a:t>
            </a:r>
          </a:p>
          <a:p>
            <a:r>
              <a:rPr lang="en-US" altLang="en-US" dirty="0" smtClean="0"/>
              <a:t>Cannabis</a:t>
            </a:r>
          </a:p>
          <a:p>
            <a:r>
              <a:rPr lang="en-US" altLang="en-US" dirty="0" smtClean="0"/>
              <a:t>Opioids</a:t>
            </a:r>
          </a:p>
          <a:p>
            <a:r>
              <a:rPr lang="en-US" altLang="en-US" dirty="0" smtClean="0"/>
              <a:t>Hallucinogens</a:t>
            </a:r>
          </a:p>
          <a:p>
            <a:r>
              <a:rPr lang="en-US" altLang="en-US" dirty="0" smtClean="0"/>
              <a:t>Inhalants</a:t>
            </a:r>
            <a:endParaRPr lang="en-US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="" xmlns:a16="http://schemas.microsoft.com/office/drawing/2014/main" id="{9F20353A-9CB4-4C80-904F-DEBFC6CFA2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Self-Awareness Issues</a:t>
            </a:r>
            <a:endParaRPr lang="en-US" altLang="en-US" dirty="0"/>
          </a:p>
        </p:txBody>
      </p:sp>
      <p:sp>
        <p:nvSpPr>
          <p:cNvPr id="41987" name="Rectangle 3">
            <a:extLst>
              <a:ext uri="{FF2B5EF4-FFF2-40B4-BE49-F238E27FC236}">
                <a16:creationId xmlns="" xmlns:a16="http://schemas.microsoft.com/office/drawing/2014/main" id="{C8E6E7BD-7D1E-42C8-9C52-9936A7B4BC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Examine own beliefs about alcohol and drugs.</a:t>
            </a:r>
          </a:p>
          <a:p>
            <a:r>
              <a:rPr lang="en-US" altLang="en-US" dirty="0" smtClean="0"/>
              <a:t>History of substance use</a:t>
            </a:r>
          </a:p>
          <a:p>
            <a:r>
              <a:rPr lang="en-US" altLang="en-US" dirty="0" smtClean="0"/>
              <a:t>Recognize that substance abuse is chronic illness with relapses and remissions.</a:t>
            </a:r>
          </a:p>
          <a:p>
            <a:r>
              <a:rPr lang="en-US" altLang="en-US" dirty="0" smtClean="0"/>
              <a:t>Remain open and objective.</a:t>
            </a: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="" xmlns:a16="http://schemas.microsoft.com/office/drawing/2014/main" id="{B98C78AF-BCB1-42E8-AEC5-F2795643B9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Substance Use Disorders Terminology</a:t>
            </a:r>
            <a:endParaRPr lang="en-US" altLang="en-US" dirty="0"/>
          </a:p>
        </p:txBody>
      </p:sp>
      <p:sp>
        <p:nvSpPr>
          <p:cNvPr id="6147" name="Rectangle 3">
            <a:extLst>
              <a:ext uri="{FF2B5EF4-FFF2-40B4-BE49-F238E27FC236}">
                <a16:creationId xmlns="" xmlns:a16="http://schemas.microsoft.com/office/drawing/2014/main" id="{2AEEE314-54EB-4031-8CD2-3A0EA0E236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Important terms</a:t>
            </a:r>
          </a:p>
          <a:p>
            <a:pPr lvl="1"/>
            <a:r>
              <a:rPr lang="en-US" altLang="en-US" dirty="0" smtClean="0"/>
              <a:t>Intoxication</a:t>
            </a:r>
          </a:p>
          <a:p>
            <a:pPr lvl="1"/>
            <a:r>
              <a:rPr lang="en-US" altLang="en-US" dirty="0" smtClean="0"/>
              <a:t>Withdrawal syndrome</a:t>
            </a:r>
          </a:p>
          <a:p>
            <a:pPr lvl="1"/>
            <a:r>
              <a:rPr lang="en-US" altLang="en-US" dirty="0" smtClean="0"/>
              <a:t>Detoxification</a:t>
            </a:r>
          </a:p>
          <a:p>
            <a:pPr lvl="1"/>
            <a:r>
              <a:rPr lang="en-US" altLang="en-US" dirty="0" smtClean="0"/>
              <a:t>Substance abuse</a:t>
            </a:r>
          </a:p>
          <a:p>
            <a:pPr lvl="1"/>
            <a:r>
              <a:rPr lang="en-US" altLang="en-US" dirty="0" smtClean="0"/>
              <a:t>Substance or chemical dependence</a:t>
            </a:r>
          </a:p>
          <a:p>
            <a:pPr lvl="1"/>
            <a:r>
              <a:rPr lang="en-US" altLang="en-US" dirty="0" smtClean="0"/>
              <a:t>Substance use</a:t>
            </a: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="" xmlns:a16="http://schemas.microsoft.com/office/drawing/2014/main" id="{2E55BC8D-9C01-49BE-A643-EBDCB8DB9B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Onset and Clinical Course #1</a:t>
            </a:r>
            <a:endParaRPr lang="en-US" altLang="en-US" dirty="0"/>
          </a:p>
        </p:txBody>
      </p:sp>
      <p:sp>
        <p:nvSpPr>
          <p:cNvPr id="8195" name="Rectangle 3">
            <a:extLst>
              <a:ext uri="{FF2B5EF4-FFF2-40B4-BE49-F238E27FC236}">
                <a16:creationId xmlns="" xmlns:a16="http://schemas.microsoft.com/office/drawing/2014/main" id="{60AE2EC9-3CF9-4ECB-8790-2C6C7D8035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Average age for first episode of intoxication: adolescence</a:t>
            </a:r>
          </a:p>
          <a:p>
            <a:r>
              <a:rPr lang="en-US" altLang="en-US" sz="2000" dirty="0" smtClean="0"/>
              <a:t>Episodes of “sipping” as early as 8 years old</a:t>
            </a:r>
          </a:p>
          <a:p>
            <a:r>
              <a:rPr lang="en-US" altLang="en-US" sz="2000" dirty="0" smtClean="0"/>
              <a:t>Pattern of more severe difficulties in mid-20s to mid-30s</a:t>
            </a:r>
          </a:p>
          <a:p>
            <a:r>
              <a:rPr lang="en-US" altLang="en-US" sz="2000" dirty="0" smtClean="0">
                <a:sym typeface="Wingdings" panose="05000000000000000000" pitchFamily="2" charset="2"/>
              </a:rPr>
              <a:t>Blackout</a:t>
            </a:r>
          </a:p>
          <a:p>
            <a:r>
              <a:rPr lang="en-US" altLang="en-US" sz="2000" dirty="0" smtClean="0">
                <a:sym typeface="Wingdings" panose="05000000000000000000" pitchFamily="2" charset="2"/>
              </a:rPr>
              <a:t>Tolerance</a:t>
            </a:r>
          </a:p>
          <a:p>
            <a:r>
              <a:rPr lang="en-US" altLang="en-US" sz="2000" dirty="0" smtClean="0">
                <a:sym typeface="Wingdings" panose="05000000000000000000" pitchFamily="2" charset="2"/>
              </a:rPr>
              <a:t>Tolerance break</a:t>
            </a:r>
          </a:p>
          <a:p>
            <a:r>
              <a:rPr lang="en-US" altLang="en-US" sz="2000" dirty="0" smtClean="0">
                <a:sym typeface="Wingdings" panose="05000000000000000000" pitchFamily="2" charset="2"/>
              </a:rPr>
              <a:t>Periods of abstinence or temporarily controlled drinking</a:t>
            </a:r>
          </a:p>
          <a:p>
            <a:pPr lvl="1"/>
            <a:r>
              <a:rPr lang="en-US" altLang="en-US" sz="2000" dirty="0" smtClean="0">
                <a:sym typeface="Wingdings" panose="05000000000000000000" pitchFamily="2" charset="2"/>
              </a:rPr>
              <a:t>Lead to escalation of alcohol use. subsequent crisis</a:t>
            </a:r>
          </a:p>
          <a:p>
            <a:pPr lvl="1"/>
            <a:r>
              <a:rPr lang="en-US" altLang="en-US" sz="2000" dirty="0" smtClean="0">
                <a:sym typeface="Wingdings" panose="05000000000000000000" pitchFamily="2" charset="2"/>
              </a:rPr>
              <a:t>Cycle continues</a:t>
            </a:r>
          </a:p>
          <a:p>
            <a:endParaRPr lang="en-US" altLang="en-US" sz="2000" dirty="0" smtClean="0">
              <a:sym typeface="Wingdings" panose="05000000000000000000" pitchFamily="2" charset="2"/>
            </a:endParaRPr>
          </a:p>
          <a:p>
            <a:endParaRPr lang="en-US" altLang="en-US" sz="2000" dirty="0"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="" xmlns:a16="http://schemas.microsoft.com/office/drawing/2014/main" id="{2E55BC8D-9C01-49BE-A643-EBDCB8DB9B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Onset and Clinical Course #2</a:t>
            </a:r>
            <a:endParaRPr lang="en-US" altLang="en-US" dirty="0"/>
          </a:p>
        </p:txBody>
      </p:sp>
      <p:sp>
        <p:nvSpPr>
          <p:cNvPr id="8195" name="Rectangle 3">
            <a:extLst>
              <a:ext uri="{FF2B5EF4-FFF2-40B4-BE49-F238E27FC236}">
                <a16:creationId xmlns="" xmlns:a16="http://schemas.microsoft.com/office/drawing/2014/main" id="{60AE2EC9-3CF9-4ECB-8790-2C6C7D8035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For many, substance use is chronic illness.</a:t>
            </a:r>
          </a:p>
          <a:p>
            <a:pPr lvl="1"/>
            <a:r>
              <a:rPr lang="en-US" altLang="en-US" dirty="0" smtClean="0">
                <a:sym typeface="Wingdings" panose="05000000000000000000" pitchFamily="2" charset="2"/>
              </a:rPr>
              <a:t>Remissions and relapses</a:t>
            </a:r>
          </a:p>
          <a:p>
            <a:pPr lvl="1"/>
            <a:r>
              <a:rPr lang="en-US" altLang="en-US" dirty="0" smtClean="0">
                <a:sym typeface="Wingdings" panose="05000000000000000000" pitchFamily="2" charset="2"/>
              </a:rPr>
              <a:t>Relapse rates from 60% to 90%</a:t>
            </a:r>
          </a:p>
          <a:p>
            <a:r>
              <a:rPr lang="en-US" altLang="en-US" dirty="0" smtClean="0">
                <a:sym typeface="Wingdings" panose="05000000000000000000" pitchFamily="2" charset="2"/>
              </a:rPr>
              <a:t>Highest rates for successful recovery—abstinence and high level of motivation</a:t>
            </a:r>
          </a:p>
          <a:p>
            <a:r>
              <a:rPr lang="en-US" altLang="en-US" dirty="0" smtClean="0">
                <a:sym typeface="Wingdings" panose="05000000000000000000" pitchFamily="2" charset="2"/>
              </a:rPr>
              <a:t>Spontaneous remission</a:t>
            </a:r>
          </a:p>
          <a:p>
            <a:r>
              <a:rPr lang="en-US" altLang="en-US" dirty="0" smtClean="0">
                <a:sym typeface="Wingdings" panose="05000000000000000000" pitchFamily="2" charset="2"/>
              </a:rPr>
              <a:t>Poor outcomes associated with earlier age at onset</a:t>
            </a:r>
          </a:p>
          <a:p>
            <a:endParaRPr lang="en-US" altLang="en-US" dirty="0" smtClean="0">
              <a:sym typeface="Wingdings" panose="05000000000000000000" pitchFamily="2" charset="2"/>
            </a:endParaRPr>
          </a:p>
          <a:p>
            <a:endParaRPr lang="en-US" alt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17982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="" xmlns:a16="http://schemas.microsoft.com/office/drawing/2014/main" id="{2E55BC8D-9C01-49BE-A643-EBDCB8DB9B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Related Disorders</a:t>
            </a:r>
            <a:endParaRPr lang="en-US" altLang="en-US" dirty="0"/>
          </a:p>
        </p:txBody>
      </p:sp>
      <p:sp>
        <p:nvSpPr>
          <p:cNvPr id="8195" name="Rectangle 3">
            <a:extLst>
              <a:ext uri="{FF2B5EF4-FFF2-40B4-BE49-F238E27FC236}">
                <a16:creationId xmlns="" xmlns:a16="http://schemas.microsoft.com/office/drawing/2014/main" id="{60AE2EC9-3CF9-4ECB-8790-2C6C7D8035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sym typeface="Wingdings" panose="05000000000000000000" pitchFamily="2" charset="2"/>
              </a:rPr>
              <a:t>Gambling disorder</a:t>
            </a:r>
          </a:p>
          <a:p>
            <a:r>
              <a:rPr lang="en-US" altLang="en-US" dirty="0" smtClean="0">
                <a:sym typeface="Wingdings" panose="05000000000000000000" pitchFamily="2" charset="2"/>
              </a:rPr>
              <a:t>Caffeine and tobacco addictions</a:t>
            </a:r>
          </a:p>
          <a:p>
            <a:r>
              <a:rPr lang="en-US" altLang="en-US" dirty="0" smtClean="0">
                <a:sym typeface="Wingdings" panose="05000000000000000000" pitchFamily="2" charset="2"/>
              </a:rPr>
              <a:t>Substances can induce symptoms similar to those other mental illness diagnoses.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117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="" xmlns:a16="http://schemas.microsoft.com/office/drawing/2014/main" id="{D05EF0EE-C97B-45D9-92C1-EE4C176CB1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Etiology</a:t>
            </a:r>
            <a:endParaRPr lang="en-US" altLang="en-US" dirty="0"/>
          </a:p>
        </p:txBody>
      </p:sp>
      <p:sp>
        <p:nvSpPr>
          <p:cNvPr id="9219" name="Rectangle 3">
            <a:extLst>
              <a:ext uri="{FF2B5EF4-FFF2-40B4-BE49-F238E27FC236}">
                <a16:creationId xmlns="" xmlns:a16="http://schemas.microsoft.com/office/drawing/2014/main" id="{9DB0609F-4F19-4D49-8734-2697B76AC2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Biologic factors</a:t>
            </a:r>
          </a:p>
          <a:p>
            <a:pPr lvl="1"/>
            <a:r>
              <a:rPr lang="en-US" altLang="en-US" dirty="0" smtClean="0"/>
              <a:t>Genetic vulnerability</a:t>
            </a:r>
          </a:p>
          <a:p>
            <a:pPr lvl="1"/>
            <a:r>
              <a:rPr lang="en-US" altLang="en-US" dirty="0" smtClean="0"/>
              <a:t>Neurochemical influences</a:t>
            </a:r>
          </a:p>
          <a:p>
            <a:r>
              <a:rPr lang="en-US" altLang="en-US" dirty="0" smtClean="0"/>
              <a:t>Psychological factors</a:t>
            </a:r>
          </a:p>
          <a:p>
            <a:pPr lvl="1"/>
            <a:r>
              <a:rPr lang="en-US" altLang="en-US" dirty="0" smtClean="0"/>
              <a:t>Family dynamics</a:t>
            </a:r>
          </a:p>
          <a:p>
            <a:pPr lvl="1"/>
            <a:r>
              <a:rPr lang="en-US" altLang="en-US" dirty="0" smtClean="0"/>
              <a:t>Coping mechanism</a:t>
            </a:r>
          </a:p>
          <a:p>
            <a:r>
              <a:rPr lang="en-US" altLang="en-US" dirty="0" smtClean="0"/>
              <a:t>Social and environmental factors</a:t>
            </a:r>
          </a:p>
          <a:p>
            <a:pPr lvl="1"/>
            <a:r>
              <a:rPr lang="en-US" altLang="en-US" dirty="0" smtClean="0"/>
              <a:t>Cultural factors, social attitudes, peer behaviors</a:t>
            </a:r>
          </a:p>
          <a:p>
            <a:pPr lvl="1"/>
            <a:r>
              <a:rPr lang="en-US" altLang="en-US" dirty="0" smtClean="0"/>
              <a:t>Laws, cost, availability</a:t>
            </a: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LWW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WW 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G:\Q299xx.LWW\LWW TEMPLATE.ppt</Template>
  <TotalTime>1996</TotalTime>
  <Words>1740</Words>
  <Application>Microsoft Office PowerPoint</Application>
  <PresentationFormat>On-screen Show (4:3)</PresentationFormat>
  <Paragraphs>250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LWW TEMPLATE</vt:lpstr>
      <vt:lpstr>Chapter 19   Addiction</vt:lpstr>
      <vt:lpstr>Alcohol Use Disorder: Overview</vt:lpstr>
      <vt:lpstr>Opioid Crisis</vt:lpstr>
      <vt:lpstr>Categories of Drugs</vt:lpstr>
      <vt:lpstr>Substance Use Disorders Terminology</vt:lpstr>
      <vt:lpstr>Onset and Clinical Course #1</vt:lpstr>
      <vt:lpstr>Onset and Clinical Course #2</vt:lpstr>
      <vt:lpstr>Related Disorders</vt:lpstr>
      <vt:lpstr>Etiology</vt:lpstr>
      <vt:lpstr>Cultural Considerations #1 </vt:lpstr>
      <vt:lpstr>Cultural Considerations #2 </vt:lpstr>
      <vt:lpstr>Alcohol #1</vt:lpstr>
      <vt:lpstr>Alcohol #2</vt:lpstr>
      <vt:lpstr>Question #1</vt:lpstr>
      <vt:lpstr>Answer to Question #1</vt:lpstr>
      <vt:lpstr>Sedatives, Hypnotics, and Anxiolytics </vt:lpstr>
      <vt:lpstr>Stimulants (Amphetamines, Cocaine) </vt:lpstr>
      <vt:lpstr>Cannabis (Marijuana)</vt:lpstr>
      <vt:lpstr>Opioids #1 </vt:lpstr>
      <vt:lpstr>Opioids #2 </vt:lpstr>
      <vt:lpstr>Hallucinogens #1</vt:lpstr>
      <vt:lpstr>Hallucinogens #2</vt:lpstr>
      <vt:lpstr>Inhalants </vt:lpstr>
      <vt:lpstr>Question #2</vt:lpstr>
      <vt:lpstr>Answer to Question #2</vt:lpstr>
      <vt:lpstr>Substance Abuse Treatment #1</vt:lpstr>
      <vt:lpstr>Substance Abuse Treatment #2</vt:lpstr>
      <vt:lpstr>Dual Diagnosis #1</vt:lpstr>
      <vt:lpstr>Dual Diagnosis #2</vt:lpstr>
      <vt:lpstr>Substance Use Disorders and Nursing Process Application #1 </vt:lpstr>
      <vt:lpstr>Substance Use Disorders and Nursing Process Application #2</vt:lpstr>
      <vt:lpstr>Substance Use Disorders and Nursing Process Application #3</vt:lpstr>
      <vt:lpstr>Question #3</vt:lpstr>
      <vt:lpstr>Answer to Question #3</vt:lpstr>
      <vt:lpstr>Substance Use Disorders and Nursing Process Application #4</vt:lpstr>
      <vt:lpstr>Age-Related Considerations </vt:lpstr>
      <vt:lpstr>Community-Based Care </vt:lpstr>
      <vt:lpstr>Mental Health Promotion </vt:lpstr>
      <vt:lpstr>Substance Use Disorder in Health Professionals</vt:lpstr>
      <vt:lpstr>Self-Awareness Issues</vt:lpstr>
    </vt:vector>
  </TitlesOfParts>
  <Company>Wolters Kluwer Health - Lippincott Williams &amp; Wilkins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19: Addiction</dc:title>
  <dc:creator>Dale Gray</dc:creator>
  <cp:lastModifiedBy> </cp:lastModifiedBy>
  <cp:revision>177</cp:revision>
  <cp:lastPrinted>2013-02-13T21:25:23Z</cp:lastPrinted>
  <dcterms:created xsi:type="dcterms:W3CDTF">2001-02-15T19:07:27Z</dcterms:created>
  <dcterms:modified xsi:type="dcterms:W3CDTF">2022-07-21T06:48:09Z</dcterms:modified>
</cp:coreProperties>
</file>