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321" r:id="rId2"/>
    <p:sldId id="325" r:id="rId3"/>
    <p:sldId id="326" r:id="rId4"/>
    <p:sldId id="327" r:id="rId5"/>
    <p:sldId id="328" r:id="rId6"/>
    <p:sldId id="334" r:id="rId7"/>
    <p:sldId id="335" r:id="rId8"/>
    <p:sldId id="295" r:id="rId9"/>
    <p:sldId id="330" r:id="rId10"/>
    <p:sldId id="331" r:id="rId11"/>
    <p:sldId id="336" r:id="rId12"/>
    <p:sldId id="337" r:id="rId13"/>
    <p:sldId id="311" r:id="rId14"/>
    <p:sldId id="332" r:id="rId15"/>
    <p:sldId id="340" r:id="rId16"/>
    <p:sldId id="333" r:id="rId17"/>
    <p:sldId id="322" r:id="rId18"/>
    <p:sldId id="323" r:id="rId19"/>
    <p:sldId id="338" r:id="rId20"/>
    <p:sldId id="339" r:id="rId21"/>
    <p:sldId id="324" r:id="rId22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6AA98E10-244C-42B4-97AD-87E4D6ACE7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DAC04C05-20DD-4327-B3D7-FDAE56B7A1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512FC4C-0BE9-463E-9666-162EDEB73D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F52781C3-6C44-48F0-81B1-A2A92B8A8E1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72865F5F-C355-4C68-B274-7B4837955DE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3103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00DC8DD9-A571-4D68-A35C-9D0EC0FB39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8F734CDB-F493-4080-99D0-AB8A17FCBE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>
            <a:extLst>
              <a:ext uri="{FF2B5EF4-FFF2-40B4-BE49-F238E27FC236}">
                <a16:creationId xmlns="" xmlns:a16="http://schemas.microsoft.com/office/drawing/2014/main" id="{FD9BD9AC-19DF-447B-B155-15CF4F27D85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826FE57C-7C2E-4848-AD55-8D54660D1E6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41D14159-0F2E-4E01-A1B4-86A27F5347B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22B2AAB5-BEEC-4F7D-ACCA-9D41D94496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F5AEE6EC-DB48-4E4C-9BD8-7EC79CE2D6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7926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9B5F3504-2970-40AB-A0E5-C8AD347A6D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80B397B4-3390-4CEA-BD39-DD54922AA1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386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540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1812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947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0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Ø"/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27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05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64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507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651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807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188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39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1F5536AC-5307-41E8-9C77-259C61204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6C37355C-7BC0-4F0B-A92F-86C31E484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5736" y="16639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14769631-215D-4748-BC3C-13B970A826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EF03F03D-8A4B-423E-AA33-09AD72F5A9C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5B23BCF8-0655-4B18-B172-13B0CA082E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A4276C08-49B1-4FB7-AF0B-61A1D955E36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7D9A12A5-498A-4404-9F88-B7E9472642CD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9" y="2943703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Eating Disorders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4110D41C-CDF1-460F-BE60-833E7C2E2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Bulimia Nervosa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B7A582F4-1651-419A-A623-7FD39122D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Onset: late adolescence or early adulthood (average age of 18</a:t>
            </a:r>
            <a:r>
              <a:rPr lang="en-IN" dirty="0" smtClean="0"/>
              <a:t>–</a:t>
            </a:r>
            <a:r>
              <a:rPr lang="en-US" altLang="en-US" dirty="0" smtClean="0"/>
              <a:t>19 years)</a:t>
            </a:r>
          </a:p>
          <a:p>
            <a:r>
              <a:rPr lang="en-US" altLang="en-US" dirty="0" smtClean="0"/>
              <a:t>Binge eating frequently begins during or after dieting.</a:t>
            </a:r>
          </a:p>
          <a:p>
            <a:r>
              <a:rPr lang="en-US" altLang="en-US" dirty="0" smtClean="0"/>
              <a:t>Possible restrictive eating between binges</a:t>
            </a:r>
          </a:p>
          <a:p>
            <a:r>
              <a:rPr lang="en-US" altLang="en-US" dirty="0" smtClean="0"/>
              <a:t>Clients aware eating behavior is pathologic; go to great lengths to hide</a:t>
            </a:r>
          </a:p>
          <a:p>
            <a:r>
              <a:rPr lang="en-US" altLang="en-US" dirty="0" smtClean="0"/>
              <a:t>Treatment</a:t>
            </a:r>
          </a:p>
          <a:p>
            <a:pPr lvl="1"/>
            <a:r>
              <a:rPr lang="en-US" altLang="en-US" dirty="0" smtClean="0"/>
              <a:t>CBT</a:t>
            </a:r>
          </a:p>
          <a:p>
            <a:pPr lvl="1"/>
            <a:r>
              <a:rPr lang="en-US" altLang="en-US" dirty="0" smtClean="0"/>
              <a:t>Psychopharmacology: antidepressants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638A17AA-9FE1-437F-A434-74DE4895F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04058C04-D15B-4C60-BB38-867501CC5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age range is the typical age of onset for anorexia? </a:t>
            </a:r>
          </a:p>
          <a:p>
            <a:pPr marL="457200" lvl="1" indent="0">
              <a:buNone/>
            </a:pPr>
            <a:r>
              <a:rPr lang="en-US" altLang="en-US" sz="2400" dirty="0" smtClean="0"/>
              <a:t>A. 10 to 14 years</a:t>
            </a:r>
          </a:p>
          <a:p>
            <a:pPr marL="457200" lvl="1" indent="0">
              <a:buNone/>
            </a:pPr>
            <a:r>
              <a:rPr lang="en-US" altLang="en-US" sz="2400" dirty="0" smtClean="0"/>
              <a:t>B. 14 to 18 years</a:t>
            </a:r>
          </a:p>
          <a:p>
            <a:pPr marL="457200" lvl="1" indent="0">
              <a:buNone/>
            </a:pPr>
            <a:r>
              <a:rPr lang="en-US" altLang="en-US" sz="2400" dirty="0" smtClean="0"/>
              <a:t>C. 18 to 22 years</a:t>
            </a:r>
          </a:p>
          <a:p>
            <a:pPr marL="457200" lvl="1" indent="0">
              <a:buNone/>
            </a:pPr>
            <a:r>
              <a:rPr lang="en-US" altLang="en-US" sz="2400" dirty="0" smtClean="0"/>
              <a:t>D. 22 years and older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6E1EBDB7-BB26-4418-8A9F-29E942B6B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368643" name="Rectangle 3">
            <a:extLst>
              <a:ext uri="{FF2B5EF4-FFF2-40B4-BE49-F238E27FC236}">
                <a16:creationId xmlns="" xmlns:a16="http://schemas.microsoft.com/office/drawing/2014/main" id="{7019478B-910F-4FAC-A28B-C9B762E15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14 to 18 years</a:t>
            </a:r>
          </a:p>
          <a:p>
            <a:r>
              <a:rPr lang="en-US" dirty="0" smtClean="0"/>
              <a:t>Rationale: Most commonly, anorexia begins between the ages of 14 and 18 years.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8FA963FE-5903-40C6-B602-C5B433AB6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Eating Disorders and Nursing Process Application #1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FF314C7-FD3C-4D19-9914-03E308684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 </a:t>
            </a:r>
          </a:p>
          <a:p>
            <a:pPr lvl="2"/>
            <a:r>
              <a:rPr lang="en-US" altLang="en-US" dirty="0" smtClean="0"/>
              <a:t>Anorexia: perfectionists, eager to please</a:t>
            </a:r>
          </a:p>
          <a:p>
            <a:pPr lvl="2"/>
            <a:r>
              <a:rPr lang="en-US" altLang="en-US" dirty="0" smtClean="0"/>
              <a:t>Bulimia: history of impulsive behavior</a:t>
            </a:r>
          </a:p>
          <a:p>
            <a:pPr lvl="1"/>
            <a:r>
              <a:rPr lang="en-US" altLang="en-US" dirty="0" smtClean="0"/>
              <a:t>General appearance and motor behavior </a:t>
            </a:r>
          </a:p>
          <a:p>
            <a:pPr lvl="2"/>
            <a:r>
              <a:rPr lang="en-US" altLang="en-US" dirty="0" smtClean="0"/>
              <a:t>Anorexia: slow, lethargic, emaciated</a:t>
            </a:r>
          </a:p>
          <a:p>
            <a:pPr lvl="2"/>
            <a:r>
              <a:rPr lang="en-US" altLang="en-US" dirty="0" smtClean="0"/>
              <a:t>Bulimia: generally close to expected weight for age and size</a:t>
            </a:r>
          </a:p>
          <a:p>
            <a:pPr lvl="1"/>
            <a:r>
              <a:rPr lang="en-US" altLang="en-US" dirty="0" smtClean="0"/>
              <a:t>Mood and affect: labile moods; sad, anxious, worried; with bulimia, initially pleasant and cheerful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45EE1F00-68E3-4A44-A0B8-9B1BC3C27C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Eating Disorders and Nursing Process Application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B152A5BB-B1F5-46AB-982E-19B2C312E1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Thought process and content: preoccupation with food or dieting</a:t>
            </a:r>
          </a:p>
          <a:p>
            <a:pPr lvl="1"/>
            <a:r>
              <a:rPr lang="en-US" altLang="en-US" dirty="0" smtClean="0"/>
              <a:t>Sensorium and intellectual processes: signs of starvation in malnourished clients with anorexia</a:t>
            </a:r>
          </a:p>
          <a:p>
            <a:pPr lvl="1"/>
            <a:r>
              <a:rPr lang="en-US" altLang="en-US" dirty="0" smtClean="0"/>
              <a:t>Judgment and insight</a:t>
            </a:r>
          </a:p>
          <a:p>
            <a:pPr lvl="2"/>
            <a:r>
              <a:rPr lang="en-US" altLang="en-US" dirty="0" smtClean="0"/>
              <a:t>Anorexia: limited insight, poor judgment about health status</a:t>
            </a:r>
          </a:p>
          <a:p>
            <a:pPr lvl="2"/>
            <a:r>
              <a:rPr lang="en-US" altLang="en-US" dirty="0" smtClean="0"/>
              <a:t>Bulimia: ashamed of behaviors</a:t>
            </a:r>
          </a:p>
          <a:p>
            <a:pPr lvl="1"/>
            <a:r>
              <a:rPr lang="en-US" altLang="en-US" dirty="0" smtClean="0"/>
              <a:t>Self-concept: low self-esteem</a:t>
            </a:r>
          </a:p>
          <a:p>
            <a:pPr lvl="1"/>
            <a:r>
              <a:rPr lang="en-US" altLang="en-US" dirty="0" smtClean="0"/>
              <a:t>Roles and relationships: unable to fulfill roles</a:t>
            </a:r>
          </a:p>
          <a:p>
            <a:pPr lvl="1"/>
            <a:r>
              <a:rPr lang="en-US" altLang="en-US" dirty="0" smtClean="0"/>
              <a:t>Physiological and self-care considerations (Table 20.2)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5A1B92C2-9A90-4F69-966F-CB4160FC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Eating Disorders and Nursing Process Application #3</a:t>
            </a:r>
            <a:endParaRPr lang="en-US" altLang="en-US" dirty="0"/>
          </a:p>
        </p:txBody>
      </p:sp>
      <p:sp>
        <p:nvSpPr>
          <p:cNvPr id="19459" name="Content Placeholder 2">
            <a:extLst>
              <a:ext uri="{FF2B5EF4-FFF2-40B4-BE49-F238E27FC236}">
                <a16:creationId xmlns="" xmlns:a16="http://schemas.microsoft.com/office/drawing/2014/main" id="{D52C2516-54BF-4DB2-8E1A-F17604AB4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r>
              <a:rPr lang="en-US" altLang="en-US" dirty="0" smtClean="0"/>
              <a:t>Outcome identification</a:t>
            </a:r>
          </a:p>
          <a:p>
            <a:pPr lvl="1"/>
            <a:r>
              <a:rPr lang="en-US" altLang="en-US" dirty="0" smtClean="0"/>
              <a:t>Establish adequate, balanced food and fluid intake</a:t>
            </a:r>
          </a:p>
          <a:p>
            <a:pPr lvl="1"/>
            <a:r>
              <a:rPr lang="en-US" altLang="en-US" dirty="0" smtClean="0"/>
              <a:t>Eliminate compensatory behaviors (excessive exercise, laxatives, diuretics, purging)</a:t>
            </a:r>
          </a:p>
          <a:p>
            <a:pPr lvl="1"/>
            <a:r>
              <a:rPr lang="en-US" altLang="en-US" dirty="0" smtClean="0"/>
              <a:t>Demonstrate coping mechanisms not related to food</a:t>
            </a:r>
          </a:p>
          <a:p>
            <a:pPr lvl="1"/>
            <a:r>
              <a:rPr lang="en-US" altLang="en-US" dirty="0" smtClean="0"/>
              <a:t>Verbalize feelings of guilt, anger, anxiety, excessive need for control</a:t>
            </a:r>
          </a:p>
          <a:p>
            <a:pPr lvl="1"/>
            <a:r>
              <a:rPr lang="en-US" altLang="en-US" dirty="0" smtClean="0"/>
              <a:t>Verbalize acceptance of body image with stable body weight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94338357-7103-44B3-BB6A-D545AF0D62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Eating Disorders and Nursing Process Application #4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878569DC-3BF8-46E6-B53C-567B4E7C8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Establishing adequate nutritional intake (inpatient treatment if severe)</a:t>
            </a:r>
          </a:p>
          <a:p>
            <a:pPr lvl="1"/>
            <a:r>
              <a:rPr lang="en-US" altLang="en-US" dirty="0" smtClean="0"/>
              <a:t>Identifying emotions, developing coping strategies (self-monitoring for bulimia)</a:t>
            </a:r>
          </a:p>
          <a:p>
            <a:pPr lvl="1"/>
            <a:r>
              <a:rPr lang="en-US" altLang="en-US" dirty="0" smtClean="0"/>
              <a:t>Dealing with body image issues</a:t>
            </a:r>
          </a:p>
          <a:p>
            <a:pPr lvl="1"/>
            <a:r>
              <a:rPr lang="en-US" altLang="en-US" dirty="0" smtClean="0"/>
              <a:t>Providing client and family education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378179AD-5CAC-4804-87B3-A325F859B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Community-Based Care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92512269-B65F-4F47-B30C-77E2AF5FE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Hospital admission only for medical necessity</a:t>
            </a:r>
          </a:p>
          <a:p>
            <a:r>
              <a:rPr lang="en-US" altLang="en-US" dirty="0" smtClean="0"/>
              <a:t>Community settings</a:t>
            </a:r>
          </a:p>
          <a:p>
            <a:pPr lvl="1"/>
            <a:r>
              <a:rPr lang="en-US" altLang="en-US" dirty="0" smtClean="0"/>
              <a:t>Partial hospitalization or day treatment programs</a:t>
            </a:r>
          </a:p>
          <a:p>
            <a:pPr lvl="1"/>
            <a:r>
              <a:rPr lang="en-US" altLang="en-US" dirty="0" smtClean="0"/>
              <a:t>Individual or group outpatient therapy</a:t>
            </a:r>
          </a:p>
          <a:p>
            <a:pPr lvl="1"/>
            <a:r>
              <a:rPr lang="en-US" altLang="en-US" dirty="0" smtClean="0"/>
              <a:t>Self-help groups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D05DE535-511E-4C3F-B261-937E023B1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 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588D85BD-64E9-4EA2-8CD4-99693A0EF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Education of parents, children, young people about strategies to prevent eating disorders</a:t>
            </a:r>
          </a:p>
          <a:p>
            <a:r>
              <a:rPr lang="en-US" altLang="en-US" dirty="0" smtClean="0"/>
              <a:t>National Eating Disorders Association guidelines</a:t>
            </a:r>
          </a:p>
          <a:p>
            <a:r>
              <a:rPr lang="en-US" altLang="en-US" dirty="0" smtClean="0"/>
              <a:t>Screening questions (see Box 20.3)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07D6DF8E-571B-44D5-B524-2E9907C89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31BDE518-D9D7-41F0-BB3D-3F9E70F7A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Self-monitoring is an effective technique that a client with anorexia can use.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EDA1DE0D-9D30-4F2F-B8EC-387682827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Eating Disorders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F60D53B5-EFA0-4B8B-88DF-9A36DBC5F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View on continuum: anorexia (eating too little); bulimia (eating chaotically); obesity (eating too much)</a:t>
            </a:r>
          </a:p>
          <a:p>
            <a:r>
              <a:rPr lang="en-US" altLang="en-US" sz="2000" dirty="0" smtClean="0"/>
              <a:t>Categories</a:t>
            </a:r>
          </a:p>
          <a:p>
            <a:pPr lvl="1"/>
            <a:r>
              <a:rPr lang="en-US" altLang="en-US" sz="1800" dirty="0" smtClean="0"/>
              <a:t>Anorexia nervosa (see Box 20.1)</a:t>
            </a:r>
          </a:p>
          <a:p>
            <a:pPr lvl="2"/>
            <a:r>
              <a:rPr lang="en-US" altLang="en-US" sz="1800" dirty="0" smtClean="0"/>
              <a:t>Restricting subtype</a:t>
            </a:r>
          </a:p>
          <a:p>
            <a:pPr lvl="2"/>
            <a:r>
              <a:rPr lang="en-US" altLang="en-US" sz="1800" dirty="0" smtClean="0"/>
              <a:t>Binge eating and purging subtype</a:t>
            </a:r>
          </a:p>
          <a:p>
            <a:pPr lvl="1"/>
            <a:r>
              <a:rPr lang="en-US" altLang="en-US" sz="1800" dirty="0" smtClean="0"/>
              <a:t>Bulimia nervosa</a:t>
            </a:r>
          </a:p>
          <a:p>
            <a:r>
              <a:rPr lang="en-US" altLang="en-US" sz="2000" dirty="0" smtClean="0"/>
              <a:t>Related disorders</a:t>
            </a:r>
          </a:p>
          <a:p>
            <a:pPr lvl="1"/>
            <a:r>
              <a:rPr lang="en-US" altLang="en-US" sz="1800" dirty="0" smtClean="0"/>
              <a:t>Binge eating disorder</a:t>
            </a:r>
          </a:p>
          <a:p>
            <a:pPr lvl="1"/>
            <a:r>
              <a:rPr lang="en-US" altLang="en-US" sz="1800" dirty="0" smtClean="0"/>
              <a:t>Night eating syndrome</a:t>
            </a:r>
          </a:p>
          <a:p>
            <a:pPr lvl="1"/>
            <a:r>
              <a:rPr lang="en-US" altLang="en-US" sz="1800" dirty="0" smtClean="0"/>
              <a:t>Pica and rumination</a:t>
            </a:r>
          </a:p>
          <a:p>
            <a:pPr lvl="1"/>
            <a:r>
              <a:rPr lang="en-US" altLang="en-US" sz="1800" dirty="0" smtClean="0"/>
              <a:t>Orthorexia nervosa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303AA57C-69D4-4CAD-9871-51301FEAE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811E79B2-9E64-4BE8-9C72-60E88B922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Self-monitoring is an effective technique that a client with bulimia can use.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22ABEA97-22BD-49B5-A2DD-9AEDDA88C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ABD1B665-93E6-45B4-9CBA-8BEA72AF2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Feelings of frustration when client rejects help</a:t>
            </a:r>
          </a:p>
          <a:p>
            <a:r>
              <a:rPr lang="en-US" altLang="en-US" dirty="0" smtClean="0"/>
              <a:t>Being seen as “the enemy” if you must ensure that the client eats</a:t>
            </a:r>
          </a:p>
          <a:p>
            <a:r>
              <a:rPr lang="en-US" altLang="en-US" dirty="0" smtClean="0"/>
              <a:t>Dealing with own issues about body image and dieting</a:t>
            </a:r>
          </a:p>
          <a:p>
            <a:r>
              <a:rPr lang="en-US" altLang="en-US" dirty="0" smtClean="0"/>
              <a:t>Being empathetic and nonjudgmental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CE0E4086-C71C-42B5-BC09-ABF9F7786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 #1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AF9C14CE-BCD9-40AF-81C7-E39837E80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Biologic factors</a:t>
            </a:r>
          </a:p>
          <a:p>
            <a:pPr lvl="1"/>
            <a:r>
              <a:rPr lang="en-US" altLang="en-US" dirty="0" smtClean="0"/>
              <a:t>Genetic vulnerability</a:t>
            </a:r>
          </a:p>
          <a:p>
            <a:pPr lvl="1"/>
            <a:r>
              <a:rPr lang="en-US" altLang="en-US" dirty="0" smtClean="0"/>
              <a:t>Disruptions in the nuclei of the hypothalamus relating to hunger and satiety</a:t>
            </a:r>
          </a:p>
          <a:p>
            <a:pPr lvl="1"/>
            <a:r>
              <a:rPr lang="en-US" altLang="en-US" dirty="0" smtClean="0"/>
              <a:t>Neurochemical changes (norepinephrine, serotonin); not known if these changes cause disorders or are result of eating disorders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60B79F02-ED50-4656-BAB7-F898101E9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 #2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06B07C8C-1F3C-456C-A450-A24B71534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Developmental factors</a:t>
            </a:r>
          </a:p>
          <a:p>
            <a:pPr lvl="1"/>
            <a:r>
              <a:rPr lang="en-US" altLang="en-US" dirty="0" smtClean="0"/>
              <a:t>Struggle for autonomy, identity</a:t>
            </a:r>
          </a:p>
          <a:p>
            <a:pPr lvl="1"/>
            <a:r>
              <a:rPr lang="en-US" altLang="en-US" dirty="0" smtClean="0"/>
              <a:t>Overprotective or enmeshed families</a:t>
            </a:r>
          </a:p>
          <a:p>
            <a:pPr lvl="1"/>
            <a:r>
              <a:rPr lang="en-US" altLang="en-US" dirty="0" smtClean="0"/>
              <a:t>Body image disturbance</a:t>
            </a:r>
          </a:p>
          <a:p>
            <a:pPr lvl="1"/>
            <a:r>
              <a:rPr lang="en-US" altLang="en-US" dirty="0" smtClean="0"/>
              <a:t>Self-perceptions of the body</a:t>
            </a:r>
          </a:p>
          <a:p>
            <a:r>
              <a:rPr lang="en-US" altLang="en-US" dirty="0" smtClean="0"/>
              <a:t>Family influences (family dysfunction, childhood adversity)</a:t>
            </a:r>
          </a:p>
          <a:p>
            <a:r>
              <a:rPr lang="en-US" altLang="en-US" dirty="0" smtClean="0"/>
              <a:t>Sociocultural factors (media, pressure from others)</a:t>
            </a:r>
          </a:p>
          <a:p>
            <a:r>
              <a:rPr lang="en-US" altLang="en-US" dirty="0" smtClean="0"/>
              <a:t>See Table 20.1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929C622C-F1C0-450F-8ADD-861700505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0922E7BB-F118-4177-9291-7EAFE03CD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Increased prevalence in industrialized countries</a:t>
            </a:r>
          </a:p>
          <a:p>
            <a:r>
              <a:rPr lang="en-US" altLang="en-US" dirty="0" smtClean="0"/>
              <a:t>Most common in the United States, Canada, Europe, Australia, Japan, New Zealand, South Africa, other developed industrialized countries.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B87078F0-CDBF-47EB-A313-5B225B07F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2CEE6E3E-AEEA-4722-A1E6-913591A66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One current biologic theory about eating disorders is that it involves a disruption in the cerebellum portion of the brain.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B159CAF3-8BB1-407D-B5D0-E6F4F7A57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2EC2DC92-92C6-4F6B-B5F2-4A297FF05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One of the biologic theories of eating disorders involves disruption of the nuclei in the hypothalamus that relate to hunger and satiety.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FBDC022F-9F39-4D35-AF9F-E59C74031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Anorexia Nervosa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27C40C67-6C46-4E02-8B14-17EFA4B93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Onset usually between the ages of 14 and 18</a:t>
            </a:r>
          </a:p>
          <a:p>
            <a:r>
              <a:rPr lang="en-US" altLang="en-US" dirty="0" smtClean="0"/>
              <a:t>Denial early on; depression, mood lability; isolation; medical complications (Table 20.2)</a:t>
            </a:r>
          </a:p>
          <a:p>
            <a:r>
              <a:rPr lang="en-US" altLang="en-US" dirty="0" smtClean="0"/>
              <a:t>Treatment: often difficult; client is resistant, uninterested, denies problem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0012188A-E6C7-44EC-916A-707E100B5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Anorexia Nervosa #2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A43330E8-A260-434C-A5B1-A6D7AF5D2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Medical management</a:t>
            </a:r>
          </a:p>
          <a:p>
            <a:pPr lvl="1"/>
            <a:r>
              <a:rPr lang="en-US" altLang="en-US" dirty="0" smtClean="0"/>
              <a:t>Weight restoration/nutritional rehabilitation</a:t>
            </a:r>
          </a:p>
          <a:p>
            <a:pPr lvl="1"/>
            <a:r>
              <a:rPr lang="en-US" altLang="en-US" dirty="0" smtClean="0"/>
              <a:t>Rehydration/correction of electrolyte imbalances</a:t>
            </a:r>
          </a:p>
          <a:p>
            <a:r>
              <a:rPr lang="en-US" altLang="en-US" dirty="0" smtClean="0"/>
              <a:t>Psychopharmacology: amitriptyline, cyproheptadine, olanzapine, fluoxetine</a:t>
            </a:r>
          </a:p>
          <a:p>
            <a:r>
              <a:rPr lang="en-US" altLang="en-US" dirty="0" smtClean="0"/>
              <a:t>Psychotherapy</a:t>
            </a:r>
          </a:p>
          <a:p>
            <a:pPr lvl="1"/>
            <a:r>
              <a:rPr lang="en-US" altLang="en-US" dirty="0" smtClean="0"/>
              <a:t>Family therapy</a:t>
            </a:r>
          </a:p>
          <a:p>
            <a:pPr lvl="1"/>
            <a:r>
              <a:rPr lang="en-US" altLang="en-US" dirty="0" smtClean="0"/>
              <a:t>Individual therapy</a:t>
            </a:r>
          </a:p>
          <a:p>
            <a:pPr lvl="1"/>
            <a:r>
              <a:rPr lang="en-US" altLang="en-US" dirty="0" smtClean="0"/>
              <a:t>Cognitive–behavioral therapy (CBT)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1753</TotalTime>
  <Words>801</Words>
  <Application>Microsoft Office PowerPoint</Application>
  <PresentationFormat>On-screen Show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LWW TEMPLATE</vt:lpstr>
      <vt:lpstr>Chapter 20   Eating Disorders</vt:lpstr>
      <vt:lpstr>Eating Disorders</vt:lpstr>
      <vt:lpstr>Etiology #1</vt:lpstr>
      <vt:lpstr>Etiology #2</vt:lpstr>
      <vt:lpstr>Cultural Considerations</vt:lpstr>
      <vt:lpstr>Question #1 </vt:lpstr>
      <vt:lpstr>Answer to Question #1</vt:lpstr>
      <vt:lpstr>Anorexia Nervosa #1</vt:lpstr>
      <vt:lpstr>Anorexia Nervosa #2</vt:lpstr>
      <vt:lpstr>Bulimia Nervosa</vt:lpstr>
      <vt:lpstr>Question #2</vt:lpstr>
      <vt:lpstr>Answer to Question #2</vt:lpstr>
      <vt:lpstr>Eating Disorders and Nursing Process Application #1</vt:lpstr>
      <vt:lpstr>Eating Disorders and Nursing Process Application #2</vt:lpstr>
      <vt:lpstr>Eating Disorders and Nursing Process Application #3</vt:lpstr>
      <vt:lpstr>Eating Disorders and Nursing Process Application #4</vt:lpstr>
      <vt:lpstr>Community-Based Care</vt:lpstr>
      <vt:lpstr>Mental Health Promotion </vt:lpstr>
      <vt:lpstr>Question #3</vt:lpstr>
      <vt:lpstr>Answer to Question #3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20: Eating Disorders</dc:title>
  <dc:creator>Dale Gray</dc:creator>
  <cp:lastModifiedBy> </cp:lastModifiedBy>
  <cp:revision>153</cp:revision>
  <cp:lastPrinted>2013-02-13T21:26:08Z</cp:lastPrinted>
  <dcterms:created xsi:type="dcterms:W3CDTF">2001-02-15T19:07:27Z</dcterms:created>
  <dcterms:modified xsi:type="dcterms:W3CDTF">2022-07-21T06:45:22Z</dcterms:modified>
</cp:coreProperties>
</file>