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9"/>
  </p:notesMasterIdLst>
  <p:handoutMasterIdLst>
    <p:handoutMasterId r:id="rId30"/>
  </p:handoutMasterIdLst>
  <p:sldIdLst>
    <p:sldId id="321" r:id="rId2"/>
    <p:sldId id="333" r:id="rId3"/>
    <p:sldId id="334" r:id="rId4"/>
    <p:sldId id="352" r:id="rId5"/>
    <p:sldId id="335" r:id="rId6"/>
    <p:sldId id="336" r:id="rId7"/>
    <p:sldId id="346" r:id="rId8"/>
    <p:sldId id="347" r:id="rId9"/>
    <p:sldId id="337" r:id="rId10"/>
    <p:sldId id="338" r:id="rId11"/>
    <p:sldId id="307" r:id="rId12"/>
    <p:sldId id="339" r:id="rId13"/>
    <p:sldId id="340" r:id="rId14"/>
    <p:sldId id="353" r:id="rId15"/>
    <p:sldId id="341" r:id="rId16"/>
    <p:sldId id="348" r:id="rId17"/>
    <p:sldId id="349" r:id="rId18"/>
    <p:sldId id="342" r:id="rId19"/>
    <p:sldId id="343" r:id="rId20"/>
    <p:sldId id="344" r:id="rId21"/>
    <p:sldId id="345" r:id="rId22"/>
    <p:sldId id="326" r:id="rId23"/>
    <p:sldId id="327" r:id="rId24"/>
    <p:sldId id="350" r:id="rId25"/>
    <p:sldId id="351" r:id="rId26"/>
    <p:sldId id="328" r:id="rId27"/>
    <p:sldId id="332" r:id="rId28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4CF"/>
    <a:srgbClr val="1B7EE1"/>
    <a:srgbClr val="1973CD"/>
    <a:srgbClr val="1666B6"/>
    <a:srgbClr val="0C66C0"/>
    <a:srgbClr val="0066CC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95701" autoAdjust="0"/>
  </p:normalViewPr>
  <p:slideViewPr>
    <p:cSldViewPr snapToGrid="0">
      <p:cViewPr varScale="1">
        <p:scale>
          <a:sx n="65" d="100"/>
          <a:sy n="65" d="100"/>
        </p:scale>
        <p:origin x="-1416" y="-114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AFE5D4A5-AFF8-41CD-814B-E3BF1581548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FBDBD518-55D6-4166-B27A-CAE9990F70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963C8383-3A9A-48E3-A70B-BC7EF20EA36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CA44C1B4-EFFF-4CA6-B7E5-0199393ADFB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02F2B747-24E7-4A73-8E70-B4C09B6BAA3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2457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FE1F18CC-B09E-4124-8ACF-EAA4F85D99A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22205F97-4B83-4D4C-8D73-9E11A294A4C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xmlns="" id="{1C918CC1-5D6F-400C-9FD6-38A624AC24A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BD9DFF13-7F0C-405A-9AC2-C29D90DFE3E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FEE1AA80-2920-44B5-AAA7-C21CAF192CF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70CE7242-0611-46C6-AA22-5EA8112BC7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78703617-8741-41C3-B3C6-206D4E2C0A3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83204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xmlns="" id="{E3C0FA21-2CBD-4AF9-8B81-38431E59C93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  <p:pic>
        <p:nvPicPr>
          <p:cNvPr id="5" name="Picture 12" descr="ppt_opener.jpg">
            <a:extLst>
              <a:ext uri="{FF2B5EF4-FFF2-40B4-BE49-F238E27FC236}">
                <a16:creationId xmlns:a16="http://schemas.microsoft.com/office/drawing/2014/main" xmlns="" id="{76A631F3-EB4E-493F-9614-F6DA1D09FB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98779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952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7025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:a16="http://schemas.microsoft.com/office/drawing/2014/main" xmlns="" id="{80B9BEF1-4699-42A8-A0F5-1BB51D929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15" descr="ppt_opener.jpg">
            <a:extLst>
              <a:ext uri="{FF2B5EF4-FFF2-40B4-BE49-F238E27FC236}">
                <a16:creationId xmlns:a16="http://schemas.microsoft.com/office/drawing/2014/main" xmlns="" id="{AE4485D1-B28A-46C7-8E67-70DE02B8E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04188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7013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0988" indent="-2809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 sz="2400"/>
            </a:lvl1pPr>
            <a:lvl2pPr marL="862013" indent="-404813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2400"/>
            </a:lvl2pPr>
            <a:lvl3pPr marL="1204913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400"/>
            </a:lvl3pPr>
            <a:lvl4pPr marL="1600200" indent="-228600">
              <a:buFont typeface="Wingdings" panose="05000000000000000000" pitchFamily="2" charset="2"/>
              <a:buChar char="Ø"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538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12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348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7725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66856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404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4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319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xmlns="" id="{35722FE7-5618-4367-9873-2925257A1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0521" y="847041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xmlns="" id="{BBD2FF79-6647-42F0-B909-30574A3405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9384" y="1677573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:a16="http://schemas.microsoft.com/office/drawing/2014/main" xmlns="" id="{F55AE68D-AAF8-4205-87AE-B59212E95A6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30" name="Text Box 11">
            <a:extLst>
              <a:ext uri="{FF2B5EF4-FFF2-40B4-BE49-F238E27FC236}">
                <a16:creationId xmlns:a16="http://schemas.microsoft.com/office/drawing/2014/main" xmlns="" id="{1E92F9E8-9FA4-4C50-A939-5F0E1ACD966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altLang="en-US" sz="1000" dirty="0"/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xmlns="" id="{A776B422-8E7B-4535-A66E-3706BB3D3B5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2023 Wolters Kluwer • All Rights Reserved</a:t>
            </a:r>
          </a:p>
        </p:txBody>
      </p:sp>
      <p:pic>
        <p:nvPicPr>
          <p:cNvPr id="1031" name="Picture 7" descr="WK_CMYK.jpg">
            <a:extLst>
              <a:ext uri="{FF2B5EF4-FFF2-40B4-BE49-F238E27FC236}">
                <a16:creationId xmlns:a16="http://schemas.microsoft.com/office/drawing/2014/main" xmlns="" id="{4FBB0042-F935-409D-A1C5-25D5A609537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1E9AEBAC-6F8B-419D-B0BF-633C39888414}"/>
              </a:ext>
            </a:extLst>
          </p:cNvPr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9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itchFamily="49" charset="0"/>
        <a:buChar char="o"/>
        <a:defRPr sz="2400">
          <a:solidFill>
            <a:schemeClr val="tx1"/>
          </a:solidFill>
          <a:latin typeface="+mn-lt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6239" y="2956955"/>
            <a:ext cx="6692900" cy="132959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Cognitive Disorders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2C1B52A6-A50B-4392-8E18-33BDB0D5AA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Delirium and Nursing Process Application #4</a:t>
            </a:r>
            <a:endParaRPr lang="en-US" alt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6E8AAEF1-A24F-46BB-B391-855B20470E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Actions</a:t>
            </a:r>
          </a:p>
          <a:p>
            <a:pPr lvl="1"/>
            <a:r>
              <a:rPr lang="en-US" altLang="en-US" dirty="0" smtClean="0"/>
              <a:t>Promoting client safety</a:t>
            </a:r>
          </a:p>
          <a:p>
            <a:pPr lvl="1"/>
            <a:r>
              <a:rPr lang="en-US" altLang="en-US" dirty="0" smtClean="0"/>
              <a:t>Managing client’s confusion: orienting cues; speaking in low, clear voice; use of touch; avoiding sensory overload</a:t>
            </a:r>
          </a:p>
          <a:p>
            <a:pPr lvl="1"/>
            <a:r>
              <a:rPr lang="en-US" altLang="en-US" dirty="0" smtClean="0"/>
              <a:t>Promoting sleep, proper nutrition</a:t>
            </a:r>
          </a:p>
          <a:p>
            <a:r>
              <a:rPr lang="en-US" altLang="en-US" dirty="0" smtClean="0"/>
              <a:t>Evaluation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19E6A0D3-6730-4771-813F-A4FEBBFA4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Delirium and Community-Based Care</a:t>
            </a:r>
            <a:endParaRPr lang="en-US" alt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165AA406-BF1B-4EC7-88F5-B3B3025059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Referrals for continued cognitive problems</a:t>
            </a:r>
          </a:p>
          <a:p>
            <a:pPr lvl="1"/>
            <a:r>
              <a:rPr lang="en-US" altLang="en-US" dirty="0" smtClean="0"/>
              <a:t>Home health care/visiting nurses</a:t>
            </a:r>
          </a:p>
          <a:p>
            <a:pPr lvl="1"/>
            <a:r>
              <a:rPr lang="en-US" altLang="en-US" dirty="0" smtClean="0"/>
              <a:t>Rehabilitation program</a:t>
            </a:r>
          </a:p>
          <a:p>
            <a:pPr lvl="1"/>
            <a:r>
              <a:rPr lang="en-US" altLang="en-US" dirty="0" smtClean="0"/>
              <a:t>Adult day care</a:t>
            </a:r>
          </a:p>
          <a:p>
            <a:pPr lvl="1"/>
            <a:r>
              <a:rPr lang="en-US" altLang="en-US" dirty="0" smtClean="0"/>
              <a:t>Residential care</a:t>
            </a:r>
          </a:p>
          <a:p>
            <a:pPr lvl="1"/>
            <a:r>
              <a:rPr lang="en-US" altLang="en-US" dirty="0" smtClean="0"/>
              <a:t>Support groups</a:t>
            </a: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63F7AD54-4751-4CD6-81CC-9A4A9F6CD4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Dementia #1</a:t>
            </a:r>
            <a:endParaRPr lang="en-US" altLang="en-US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54BD3DDC-0AD0-4625-9D5E-1C4ED96290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Progressive cognitive impairment; multiple cognitive deficits; initially memory, later the following may be seen:</a:t>
            </a:r>
          </a:p>
          <a:p>
            <a:pPr lvl="1"/>
            <a:r>
              <a:rPr lang="en-US" altLang="en-US" dirty="0" smtClean="0"/>
              <a:t>Aphasia</a:t>
            </a:r>
          </a:p>
          <a:p>
            <a:pPr lvl="1"/>
            <a:r>
              <a:rPr lang="en-US" altLang="en-US" dirty="0" smtClean="0"/>
              <a:t>Apraxia</a:t>
            </a:r>
          </a:p>
          <a:p>
            <a:pPr lvl="1"/>
            <a:r>
              <a:rPr lang="en-US" altLang="en-US" dirty="0" smtClean="0"/>
              <a:t>Agnosia</a:t>
            </a:r>
          </a:p>
          <a:p>
            <a:pPr lvl="1"/>
            <a:r>
              <a:rPr lang="en-US" altLang="en-US" dirty="0" smtClean="0"/>
              <a:t>Disturbance in executive functioning</a:t>
            </a:r>
          </a:p>
          <a:p>
            <a:r>
              <a:rPr lang="en-US" altLang="en-US" dirty="0" smtClean="0"/>
              <a:t>Differentiation from delirium (see Table 24.1)</a:t>
            </a: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467C92F5-C74D-4919-A2A4-68CA1C33B6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Dementia #2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AD4401AC-BE2B-4D00-913F-3533EE3AB3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Onset, clinical course:</a:t>
            </a:r>
          </a:p>
          <a:p>
            <a:pPr lvl="1"/>
            <a:r>
              <a:rPr lang="en-US" altLang="en-US" dirty="0" smtClean="0"/>
              <a:t>Stages</a:t>
            </a:r>
          </a:p>
          <a:p>
            <a:pPr lvl="2"/>
            <a:r>
              <a:rPr lang="en-US" altLang="en-US" dirty="0" smtClean="0"/>
              <a:t>Mild</a:t>
            </a:r>
          </a:p>
          <a:p>
            <a:pPr lvl="2"/>
            <a:r>
              <a:rPr lang="en-US" altLang="en-US" dirty="0" smtClean="0"/>
              <a:t>Moderate</a:t>
            </a:r>
          </a:p>
          <a:p>
            <a:pPr lvl="2"/>
            <a:r>
              <a:rPr lang="en-US" altLang="en-US" dirty="0" smtClean="0"/>
              <a:t>Severe</a:t>
            </a:r>
          </a:p>
          <a:p>
            <a:r>
              <a:rPr lang="en-US" altLang="en-US" dirty="0" smtClean="0"/>
              <a:t>Etiology: variable causes; decreased metabolic activity found postmortem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AB91AA6C-34C9-4148-8C0A-4BE3A47310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Dementia #3</a:t>
            </a:r>
            <a:endParaRPr lang="en-US" altLang="en-US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1DAD1773-9AE7-4FD0-86A7-C1D6489DF1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Types of dementia:</a:t>
            </a:r>
          </a:p>
          <a:p>
            <a:pPr lvl="1"/>
            <a:r>
              <a:rPr lang="en-US" altLang="en-US" sz="2000" dirty="0" smtClean="0"/>
              <a:t>Alzheimer’s disease</a:t>
            </a:r>
          </a:p>
          <a:p>
            <a:pPr lvl="1"/>
            <a:r>
              <a:rPr lang="en-US" altLang="en-US" sz="2000" dirty="0" smtClean="0"/>
              <a:t>Lewy body dementia</a:t>
            </a:r>
          </a:p>
          <a:p>
            <a:pPr lvl="1"/>
            <a:r>
              <a:rPr lang="en-US" altLang="en-US" sz="2000" dirty="0" smtClean="0"/>
              <a:t>Vascular dementia</a:t>
            </a:r>
          </a:p>
          <a:p>
            <a:pPr lvl="1"/>
            <a:r>
              <a:rPr lang="en-US" altLang="en-US" sz="2000" dirty="0" smtClean="0"/>
              <a:t>Frontotemporal lobar degeneration (Pick’s disease) </a:t>
            </a:r>
          </a:p>
          <a:p>
            <a:pPr lvl="1"/>
            <a:r>
              <a:rPr lang="en-US" altLang="en-US" sz="2000" dirty="0" smtClean="0"/>
              <a:t>Prion diseases (Creutzfeldt–Jakob disease)</a:t>
            </a:r>
          </a:p>
          <a:p>
            <a:pPr lvl="1"/>
            <a:r>
              <a:rPr lang="en-US" altLang="en-US" sz="2000" dirty="0" smtClean="0"/>
              <a:t>Dementia related to human immunodeficiency virus (HIV) infection</a:t>
            </a:r>
          </a:p>
          <a:p>
            <a:pPr lvl="1"/>
            <a:r>
              <a:rPr lang="en-US" altLang="en-US" sz="2000" dirty="0" smtClean="0"/>
              <a:t>Parkinson’s disease</a:t>
            </a:r>
          </a:p>
          <a:p>
            <a:pPr lvl="1"/>
            <a:r>
              <a:rPr lang="en-US" altLang="en-US" sz="2000" dirty="0" smtClean="0"/>
              <a:t>Huntington’s disease</a:t>
            </a:r>
          </a:p>
          <a:p>
            <a:pPr lvl="1"/>
            <a:r>
              <a:rPr lang="en-US" altLang="en-US" sz="2000" dirty="0" smtClean="0"/>
              <a:t>Dementia due to traumatic brain injury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097EDCA0-5A64-4EED-BD0B-91D0AE39B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Dementia #4</a:t>
            </a:r>
            <a:endParaRPr lang="en-US" altLang="en-US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BE40FEAB-F016-45CE-B0B9-704EFA8AD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Treatment and prognosis</a:t>
            </a:r>
          </a:p>
          <a:p>
            <a:pPr lvl="1"/>
            <a:r>
              <a:rPr lang="en-US" altLang="en-US" dirty="0" smtClean="0"/>
              <a:t>Importance of identifying underlying cause</a:t>
            </a:r>
          </a:p>
          <a:p>
            <a:pPr lvl="1"/>
            <a:r>
              <a:rPr lang="en-US" altLang="en-US" dirty="0" smtClean="0"/>
              <a:t>Progressive types—progressive deterioration until death</a:t>
            </a:r>
          </a:p>
          <a:p>
            <a:pPr lvl="1"/>
            <a:r>
              <a:rPr lang="en-US" altLang="en-US" dirty="0" smtClean="0"/>
              <a:t>Medications for degenerative dementias: cholinesterase inhibitors (see Table 24.2)</a:t>
            </a:r>
          </a:p>
          <a:p>
            <a:pPr lvl="1"/>
            <a:r>
              <a:rPr lang="en-US" altLang="en-US" dirty="0" smtClean="0"/>
              <a:t>Symptomatic treatment for behaviors</a:t>
            </a:r>
          </a:p>
          <a:p>
            <a:pPr lvl="2"/>
            <a:r>
              <a:rPr lang="en-US" altLang="en-US" dirty="0" smtClean="0"/>
              <a:t>Antidepressants</a:t>
            </a:r>
          </a:p>
          <a:p>
            <a:pPr lvl="2"/>
            <a:r>
              <a:rPr lang="en-US" altLang="en-US" dirty="0" smtClean="0"/>
              <a:t>Antipsychotics 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D7C58A47-3173-45E3-B0B8-3FE8D21B92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#2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EA264333-43BA-4D5A-B1FA-49ACFC6948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A client with dementia experiences changes in their level of consciousness.</a:t>
            </a: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A8D5BAB9-EF18-4006-B138-0B3413A2B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to Question #2</a:t>
            </a:r>
            <a:endParaRPr lang="en-US" alt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xmlns="" id="{31D8822C-67B3-4BF4-A9B4-F59769D84F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Clients with dementia do not typically experience altered levels of consciousness but can exhibit multiple cognitive deficits, including memory impairment, aphasia, apraxia, agnosia, and a disturbance in executive functioning.</a:t>
            </a: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0E665563-672F-4981-B646-F170B2C9D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Dementia and Nursing Process Application #1</a:t>
            </a:r>
            <a:endParaRPr lang="en-US" altLang="en-US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159E3271-1EAD-4CAA-BC6E-695F02CDB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</a:t>
            </a:r>
          </a:p>
          <a:p>
            <a:pPr lvl="1"/>
            <a:r>
              <a:rPr lang="en-US" altLang="en-US" dirty="0" smtClean="0"/>
              <a:t>Mental status examination</a:t>
            </a:r>
          </a:p>
          <a:p>
            <a:pPr lvl="1"/>
            <a:r>
              <a:rPr lang="en-US" altLang="en-US" dirty="0" smtClean="0"/>
              <a:t>History: client may be unable to provide accurate history.</a:t>
            </a:r>
          </a:p>
          <a:p>
            <a:pPr lvl="1"/>
            <a:r>
              <a:rPr lang="en-US" altLang="en-US" dirty="0" smtClean="0"/>
              <a:t>General appearance and motor behavior: aphasia; apraxia; uninhibited behavior</a:t>
            </a:r>
          </a:p>
          <a:p>
            <a:pPr lvl="1"/>
            <a:r>
              <a:rPr lang="en-US" altLang="en-US" dirty="0" smtClean="0"/>
              <a:t>Mood and affect: increasingly labile mood; emotional outbursts</a:t>
            </a:r>
          </a:p>
          <a:p>
            <a:pPr lvl="1"/>
            <a:r>
              <a:rPr lang="en-US" altLang="en-US" dirty="0" smtClean="0"/>
              <a:t>Thought process and content: impaired abstract thinking; delusions of persecution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81DA3A4E-B59E-4C88-82C9-2A2D4FD8E6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Dementia and Nursing Process Application #2</a:t>
            </a:r>
            <a:endParaRPr lang="en-US" alt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4262CACB-21EC-4A6F-9D4E-6B5057ED06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Assessment—(cont.)</a:t>
            </a:r>
          </a:p>
          <a:p>
            <a:pPr lvl="1"/>
            <a:r>
              <a:rPr lang="en-US" altLang="en-US" dirty="0" smtClean="0"/>
              <a:t>Sensorium and intellectual processes: loss of intellectual function; memory deficits; confabulation</a:t>
            </a:r>
          </a:p>
          <a:p>
            <a:pPr lvl="1"/>
            <a:r>
              <a:rPr lang="en-US" altLang="en-US" dirty="0" smtClean="0"/>
              <a:t>Judgment and insight: poor judgment; unrealistically appraise abilities</a:t>
            </a:r>
          </a:p>
          <a:p>
            <a:pPr lvl="1"/>
            <a:r>
              <a:rPr lang="en-US" altLang="en-US" dirty="0" smtClean="0"/>
              <a:t>Self-concept: sadness; loss of self-awareness</a:t>
            </a:r>
          </a:p>
          <a:p>
            <a:pPr lvl="1"/>
            <a:r>
              <a:rPr lang="en-US" altLang="en-US" dirty="0" smtClean="0"/>
              <a:t>Roles and relationships: profoundly affected</a:t>
            </a:r>
          </a:p>
          <a:p>
            <a:pPr lvl="1"/>
            <a:r>
              <a:rPr lang="en-US" altLang="en-US" dirty="0" smtClean="0"/>
              <a:t>Physiological and self-care: disturbed sleep; incontinence; hygiene deficits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5DA30D78-65E9-4FE1-8CF4-D8DA92582C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Overview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3F9C1BE6-A264-4B2D-8FFD-E71269C9BB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Cognition</a:t>
            </a:r>
          </a:p>
          <a:p>
            <a:pPr lvl="1"/>
            <a:r>
              <a:rPr lang="en-US" altLang="en-US" dirty="0" smtClean="0"/>
              <a:t>Brain’s ability to process, retain, use information</a:t>
            </a:r>
          </a:p>
          <a:p>
            <a:pPr lvl="1"/>
            <a:r>
              <a:rPr lang="en-US" altLang="en-US" dirty="0" smtClean="0"/>
              <a:t>Cognitive abilities: reasoning, judgment, perception, attention, comprehension, memory</a:t>
            </a:r>
          </a:p>
          <a:p>
            <a:r>
              <a:rPr lang="en-US" altLang="en-US" dirty="0" smtClean="0"/>
              <a:t>Cognitive disorders</a:t>
            </a:r>
          </a:p>
          <a:p>
            <a:pPr lvl="1"/>
            <a:r>
              <a:rPr lang="en-US" altLang="en-US" dirty="0" smtClean="0"/>
              <a:t>Disruption or impairment in higher level brain functions</a:t>
            </a:r>
          </a:p>
          <a:p>
            <a:r>
              <a:rPr lang="en-US" altLang="en-US" dirty="0" smtClean="0"/>
              <a:t>Neurocognitive disorders (NCDs):</a:t>
            </a:r>
          </a:p>
          <a:p>
            <a:pPr lvl="1"/>
            <a:r>
              <a:rPr lang="en-US" altLang="en-US" dirty="0" smtClean="0"/>
              <a:t>Delirium, major NCD, mild NCD, subtypes; dementia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059C5EDA-01BD-44E1-8656-77F3426D5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Dementia and Nursing Process Application #3</a:t>
            </a:r>
            <a:endParaRPr lang="en-US" altLang="en-US" dirty="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D89A9A5C-D06E-4443-A708-3C550D6CBE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Data analysis and priorities</a:t>
            </a:r>
          </a:p>
          <a:p>
            <a:pPr lvl="1"/>
            <a:r>
              <a:rPr lang="en-US" altLang="en-US" dirty="0" smtClean="0"/>
              <a:t>Risk for injury</a:t>
            </a:r>
          </a:p>
          <a:p>
            <a:pPr lvl="1"/>
            <a:r>
              <a:rPr lang="en-US" altLang="en-US" dirty="0" smtClean="0"/>
              <a:t>Disturbed sleep</a:t>
            </a:r>
          </a:p>
          <a:p>
            <a:pPr lvl="1"/>
            <a:r>
              <a:rPr lang="en-US" altLang="en-US" dirty="0" smtClean="0"/>
              <a:t>Dehydration</a:t>
            </a:r>
          </a:p>
          <a:p>
            <a:pPr lvl="1"/>
            <a:r>
              <a:rPr lang="en-US" altLang="en-US" dirty="0" smtClean="0"/>
              <a:t>Inadequate food and fluid intake</a:t>
            </a:r>
          </a:p>
          <a:p>
            <a:pPr lvl="1"/>
            <a:r>
              <a:rPr lang="en-US" altLang="en-US" dirty="0" smtClean="0"/>
              <a:t>Chronic confusion</a:t>
            </a:r>
          </a:p>
          <a:p>
            <a:r>
              <a:rPr lang="en-US" altLang="en-US" dirty="0" smtClean="0"/>
              <a:t>Outcome identification</a:t>
            </a:r>
          </a:p>
          <a:p>
            <a:pPr lvl="1"/>
            <a:r>
              <a:rPr lang="en-US" altLang="en-US" dirty="0" smtClean="0"/>
              <a:t>Freedom from injury</a:t>
            </a:r>
          </a:p>
          <a:p>
            <a:pPr lvl="1"/>
            <a:r>
              <a:rPr lang="en-US" altLang="en-US" dirty="0" smtClean="0"/>
              <a:t>Involvement in surroundings</a:t>
            </a:r>
          </a:p>
          <a:p>
            <a:pPr lvl="1"/>
            <a:r>
              <a:rPr lang="en-US" altLang="en-US" dirty="0" smtClean="0"/>
              <a:t>Interaction with others in environment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B73E2A0E-D906-4656-85AB-9DE972CF48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Dementia and Nursing Process Application #4</a:t>
            </a:r>
            <a:endParaRPr lang="en-US" altLang="en-US" dirty="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xmlns="" id="{119EA4E3-C312-4D40-8C69-0C3B90B47E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Actions</a:t>
            </a:r>
          </a:p>
          <a:p>
            <a:pPr lvl="1"/>
            <a:r>
              <a:rPr lang="en-US" altLang="en-US" dirty="0" smtClean="0"/>
              <a:t>Promoting the client’s safety</a:t>
            </a:r>
          </a:p>
          <a:p>
            <a:pPr lvl="1"/>
            <a:r>
              <a:rPr lang="en-US" altLang="en-US" dirty="0" smtClean="0"/>
              <a:t>Promoting adequate sleep and proper:</a:t>
            </a:r>
          </a:p>
          <a:p>
            <a:pPr lvl="2"/>
            <a:r>
              <a:rPr lang="en-US" altLang="en-US" dirty="0" smtClean="0"/>
              <a:t>Nutrition</a:t>
            </a:r>
          </a:p>
          <a:p>
            <a:pPr lvl="2"/>
            <a:r>
              <a:rPr lang="en-US" altLang="en-US" dirty="0" smtClean="0"/>
              <a:t>Hygiene</a:t>
            </a:r>
          </a:p>
          <a:p>
            <a:pPr lvl="2"/>
            <a:r>
              <a:rPr lang="en-US" altLang="en-US" dirty="0" smtClean="0"/>
              <a:t>Activity</a:t>
            </a:r>
          </a:p>
          <a:p>
            <a:pPr lvl="1"/>
            <a:r>
              <a:rPr lang="en-US" altLang="en-US" dirty="0" smtClean="0"/>
              <a:t>Structuring the environment and routine</a:t>
            </a:r>
          </a:p>
          <a:p>
            <a:pPr lvl="1"/>
            <a:r>
              <a:rPr lang="en-US" altLang="en-US" dirty="0" smtClean="0"/>
              <a:t>Providing emotional support </a:t>
            </a:r>
          </a:p>
          <a:p>
            <a:pPr lvl="1"/>
            <a:r>
              <a:rPr lang="en-US" altLang="en-US" dirty="0" smtClean="0"/>
              <a:t>Promoting interaction and involvement</a:t>
            </a:r>
          </a:p>
          <a:p>
            <a:r>
              <a:rPr lang="en-US" altLang="en-US" dirty="0" smtClean="0"/>
              <a:t>Evaluation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6704B680-8A9C-42AA-8035-C7FC11ED45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Dementia and Community-Based Care</a:t>
            </a:r>
            <a:endParaRPr lang="en-US" altLang="en-US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44407AC4-870F-49C5-9FDD-9D8921F174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At least half of all nursing home residents have Alzheimer’s disease or another dementia-causing illness</a:t>
            </a:r>
          </a:p>
          <a:p>
            <a:r>
              <a:rPr lang="en-US" altLang="en-US" dirty="0" smtClean="0"/>
              <a:t>Programs and services for clients with dementia and their families</a:t>
            </a:r>
          </a:p>
          <a:p>
            <a:pPr lvl="1"/>
            <a:r>
              <a:rPr lang="en-US" altLang="en-US" dirty="0" smtClean="0"/>
              <a:t>Home care</a:t>
            </a:r>
          </a:p>
          <a:p>
            <a:pPr lvl="1"/>
            <a:r>
              <a:rPr lang="en-US" altLang="en-US" dirty="0" smtClean="0"/>
              <a:t>Adult day care </a:t>
            </a:r>
          </a:p>
          <a:p>
            <a:pPr lvl="1"/>
            <a:r>
              <a:rPr lang="en-US" altLang="en-US" dirty="0" smtClean="0"/>
              <a:t>Respite care</a:t>
            </a:r>
          </a:p>
          <a:p>
            <a:pPr lvl="1"/>
            <a:r>
              <a:rPr lang="en-US" altLang="en-US" dirty="0" smtClean="0"/>
              <a:t>Residential facilities</a:t>
            </a:r>
          </a:p>
          <a:p>
            <a:pPr lvl="1"/>
            <a:r>
              <a:rPr lang="en-US" altLang="en-US" dirty="0" smtClean="0"/>
              <a:t>Skilled nursing home placement</a:t>
            </a:r>
          </a:p>
          <a:p>
            <a:pPr lvl="1"/>
            <a:r>
              <a:rPr lang="en-US" altLang="en-US" dirty="0" smtClean="0"/>
              <a:t>Referrals for programs and services</a:t>
            </a:r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A86845F3-5BC9-410C-869B-CCCF52CE27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Mental Health Promotion</a:t>
            </a:r>
            <a:endParaRPr lang="en-US" alt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xmlns="" id="{CF7E6133-BCEC-483B-889E-81CE0A4BC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Research to identify risk factors for dementia </a:t>
            </a:r>
          </a:p>
          <a:p>
            <a:pPr lvl="1"/>
            <a:r>
              <a:rPr lang="en-US" altLang="en-US" dirty="0" smtClean="0"/>
              <a:t>Elevated levels of plasma homocysteine</a:t>
            </a:r>
          </a:p>
          <a:p>
            <a:r>
              <a:rPr lang="en-US" altLang="en-US" dirty="0" smtClean="0"/>
              <a:t>Measures to decrease risk for Alzheimer’s disease</a:t>
            </a:r>
          </a:p>
          <a:p>
            <a:pPr lvl="1"/>
            <a:r>
              <a:rPr lang="en-US" altLang="en-US" dirty="0" smtClean="0"/>
              <a:t>Regular participation in brain-stimulating activities</a:t>
            </a:r>
          </a:p>
          <a:p>
            <a:pPr lvl="1"/>
            <a:r>
              <a:rPr lang="en-US" altLang="en-US" dirty="0" smtClean="0"/>
              <a:t>Leisure-time physical activity during midlife</a:t>
            </a:r>
          </a:p>
          <a:p>
            <a:pPr lvl="1"/>
            <a:r>
              <a:rPr lang="en-US" altLang="en-US" dirty="0" smtClean="0"/>
              <a:t>Large social network</a:t>
            </a: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310C6B86-BD6F-4F5B-B901-3408F64DDD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#3</a:t>
            </a:r>
            <a:endParaRPr lang="en-US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9BCCDCFB-62C2-46D7-8B1B-5D1B8E1E8C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 client makes up answers to fill in memory gaps. The nurse identifies this as which condition?</a:t>
            </a:r>
          </a:p>
          <a:p>
            <a:pPr marL="457200" lvl="1" indent="0">
              <a:buNone/>
            </a:pPr>
            <a:r>
              <a:rPr lang="en-US" altLang="en-US" dirty="0" smtClean="0"/>
              <a:t>A. Echolalia</a:t>
            </a:r>
          </a:p>
          <a:p>
            <a:pPr marL="457200" lvl="1" indent="0">
              <a:buNone/>
            </a:pPr>
            <a:r>
              <a:rPr lang="en-US" altLang="en-US" dirty="0" smtClean="0"/>
              <a:t>B. Palilalia</a:t>
            </a:r>
          </a:p>
          <a:p>
            <a:pPr marL="457200" lvl="1" indent="0">
              <a:buNone/>
            </a:pPr>
            <a:r>
              <a:rPr lang="en-US" altLang="en-US" dirty="0" smtClean="0"/>
              <a:t>C. Aphasia</a:t>
            </a:r>
          </a:p>
          <a:p>
            <a:pPr marL="457200" lvl="1" indent="0">
              <a:buNone/>
            </a:pPr>
            <a:r>
              <a:rPr lang="en-US" altLang="en-US" dirty="0" smtClean="0"/>
              <a:t>D. Confabulation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ED7D5C52-E88B-431B-BEC6-FD8D55C53B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to Question #3</a:t>
            </a:r>
            <a:endParaRPr lang="en-US" altLang="en-US" dirty="0"/>
          </a:p>
        </p:txBody>
      </p:sp>
      <p:sp>
        <p:nvSpPr>
          <p:cNvPr id="382979" name="Rectangle 3">
            <a:extLst>
              <a:ext uri="{FF2B5EF4-FFF2-40B4-BE49-F238E27FC236}">
                <a16:creationId xmlns:a16="http://schemas.microsoft.com/office/drawing/2014/main" xmlns="" id="{EDC0C94C-1079-4489-8EEC-79000E5A0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D. Confabulation</a:t>
            </a:r>
          </a:p>
          <a:p>
            <a:r>
              <a:rPr lang="en-US" dirty="0" smtClean="0"/>
              <a:t>Rationale: Confabulation is the making up of answers to fill in gaps in the memory.</a:t>
            </a:r>
          </a:p>
          <a:p>
            <a:pPr lvl="1"/>
            <a:r>
              <a:rPr lang="en-US" dirty="0" smtClean="0"/>
              <a:t>Echolalia is echoing or repeating what is heard; palilalia is repeating words or sounds over and over. Aphasia refers to a deterioration in language function.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xmlns="" id="{91D4C644-5726-4B9A-93B4-A692150ADD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Role of the Caregiver</a:t>
            </a:r>
            <a:endParaRPr lang="en-US" altLang="en-US" dirty="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xmlns="" id="{7453A4D1-4A1F-4F1D-87DE-D898D47238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Majority: women (adult daughters or wives)</a:t>
            </a:r>
          </a:p>
          <a:p>
            <a:r>
              <a:rPr lang="en-US" altLang="en-US" dirty="0" smtClean="0"/>
              <a:t>Needs of caregivers:</a:t>
            </a:r>
          </a:p>
          <a:p>
            <a:pPr lvl="1"/>
            <a:r>
              <a:rPr lang="en-US" altLang="en-US" dirty="0" smtClean="0"/>
              <a:t>Education about dementia, required client care</a:t>
            </a:r>
          </a:p>
          <a:p>
            <a:pPr lvl="1"/>
            <a:r>
              <a:rPr lang="en-US" altLang="en-US" dirty="0" smtClean="0"/>
              <a:t>Assistance in dealing with own feelings of loss</a:t>
            </a:r>
          </a:p>
          <a:p>
            <a:pPr lvl="1"/>
            <a:r>
              <a:rPr lang="en-US" altLang="en-US" dirty="0" smtClean="0"/>
              <a:t>Respite to care for own needs, role strain</a:t>
            </a:r>
          </a:p>
          <a:p>
            <a:pPr lvl="1"/>
            <a:r>
              <a:rPr lang="en-US" altLang="en-US" dirty="0" smtClean="0"/>
              <a:t>Support groups</a:t>
            </a:r>
          </a:p>
          <a:p>
            <a:pPr lvl="1"/>
            <a:r>
              <a:rPr lang="en-US" altLang="en-US" dirty="0" smtClean="0"/>
              <a:t>Assistance from agencies</a:t>
            </a:r>
          </a:p>
          <a:p>
            <a:pPr lvl="1"/>
            <a:r>
              <a:rPr lang="en-US" altLang="en-US" dirty="0" smtClean="0"/>
              <a:t>Support to maintain personal life</a:t>
            </a:r>
            <a:endParaRPr lang="en-US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2182B653-202D-4477-96C1-89937A37E5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 Issues</a:t>
            </a:r>
            <a:endParaRPr lang="en-US" alt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xmlns="" id="{BB8331F3-C56F-4E43-9399-FB4B32BD44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Teaching clients with dementia can be frustrating.</a:t>
            </a:r>
          </a:p>
          <a:p>
            <a:r>
              <a:rPr lang="en-US" altLang="en-US" dirty="0" smtClean="0"/>
              <a:t>The nurse may feel frustration or hopelessness.</a:t>
            </a:r>
          </a:p>
          <a:p>
            <a:r>
              <a:rPr lang="en-US" altLang="en-US" dirty="0" smtClean="0"/>
              <a:t>Discuss frustrations with others.</a:t>
            </a:r>
          </a:p>
          <a:p>
            <a:r>
              <a:rPr lang="en-US" altLang="en-US" dirty="0" smtClean="0"/>
              <a:t>It may be difficult to deal with feelings about people who will never “get better and go home.”</a:t>
            </a:r>
          </a:p>
          <a:p>
            <a:r>
              <a:rPr lang="en-US" altLang="en-US" dirty="0" smtClean="0"/>
              <a:t>Remember the importance of providing dignity for the client and family.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38C80AB4-7B9D-4232-B8FA-197199D08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Delirium #1</a:t>
            </a: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4C3F09F4-C101-4349-B2D7-7FA9FDA361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Syndrome involving disturbance of consciousness with change in cognition</a:t>
            </a:r>
          </a:p>
          <a:p>
            <a:r>
              <a:rPr lang="en-US" altLang="en-US" dirty="0" smtClean="0"/>
              <a:t>Usually develops over short period</a:t>
            </a:r>
          </a:p>
          <a:p>
            <a:r>
              <a:rPr lang="en-US" altLang="en-US" dirty="0" smtClean="0"/>
              <a:t>Etiology: almost always results from identifiable physiological, metabolic, or cerebral disturbance or disease or from drug intoxication or withdrawal (see Boxes 24.1 and 24.2)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2DFFFF55-45BD-4226-AAF8-87FCE31CE5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Delirium #2</a:t>
            </a:r>
            <a:endParaRPr lang="en-US" altLang="en-US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99668A1E-5ED8-4A02-8D93-72C0518E70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Treatment and prognosis: transient condition, clearing with treatment of underlying cause</a:t>
            </a:r>
          </a:p>
          <a:p>
            <a:pPr lvl="1"/>
            <a:r>
              <a:rPr lang="en-US" altLang="en-US" dirty="0" smtClean="0"/>
              <a:t>Psychopharmacology: sedation, antipsychotic medication</a:t>
            </a:r>
          </a:p>
          <a:p>
            <a:pPr lvl="1"/>
            <a:r>
              <a:rPr lang="en-US" altLang="en-US" dirty="0" smtClean="0"/>
              <a:t>Other medical treatments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A9FFAEA6-3DCD-4052-A08F-C9799D41A7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Delirium and Nursing Process Application #1 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51FE1F23-1E0A-4B30-B85D-5E793ED1B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</a:t>
            </a:r>
          </a:p>
          <a:p>
            <a:pPr lvl="1"/>
            <a:r>
              <a:rPr lang="en-US" altLang="en-US" dirty="0" smtClean="0"/>
              <a:t>History: medical history, medications (see Box 24.2)</a:t>
            </a:r>
          </a:p>
          <a:p>
            <a:pPr lvl="1"/>
            <a:r>
              <a:rPr lang="en-US" altLang="en-US" dirty="0" smtClean="0"/>
              <a:t>General appearance and motor behavior: disturbed psychomotor behavior, possible speech problems</a:t>
            </a:r>
          </a:p>
          <a:p>
            <a:pPr lvl="1"/>
            <a:r>
              <a:rPr lang="en-US" altLang="en-US" dirty="0" smtClean="0"/>
              <a:t>Mood and affect: rapid, unpredictable shifts</a:t>
            </a:r>
          </a:p>
          <a:p>
            <a:pPr lvl="1"/>
            <a:r>
              <a:rPr lang="en-US" altLang="en-US" dirty="0" smtClean="0"/>
              <a:t>Thought process and content: disorganized, fragmented thoughts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AC7E6C97-9426-446C-92D5-CA5D5C41F6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Delirium and Nursing Process Application #2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CDE58497-C417-494C-A870-46DFED6586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Assessment—(cont.)</a:t>
            </a:r>
          </a:p>
          <a:p>
            <a:pPr lvl="1"/>
            <a:r>
              <a:rPr lang="en-US" altLang="en-US" dirty="0" smtClean="0"/>
              <a:t>Sensorium and intellectual processes: decreased awareness of environment</a:t>
            </a:r>
          </a:p>
          <a:p>
            <a:pPr lvl="1"/>
            <a:r>
              <a:rPr lang="en-US" altLang="en-US" dirty="0" smtClean="0"/>
              <a:t>Judgment and insight: impaired</a:t>
            </a:r>
          </a:p>
          <a:p>
            <a:pPr lvl="1"/>
            <a:r>
              <a:rPr lang="en-US" altLang="en-US" dirty="0" smtClean="0"/>
              <a:t>Self-concept: fear, feel threatened</a:t>
            </a:r>
          </a:p>
          <a:p>
            <a:pPr lvl="1"/>
            <a:r>
              <a:rPr lang="en-US" altLang="en-US" dirty="0" smtClean="0"/>
              <a:t>Roles and relationships: inability to fulfill roles</a:t>
            </a:r>
          </a:p>
          <a:p>
            <a:pPr lvl="1"/>
            <a:r>
              <a:rPr lang="en-US" altLang="en-US" dirty="0" smtClean="0"/>
              <a:t>Physiological and self-care: sleep problems, ignore or fail to perceive internal body cues</a:t>
            </a: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DA183B50-F6E2-4929-97E1-FDFFCFA7C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#1</a:t>
            </a:r>
            <a:endParaRPr lang="en-US" alt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A0706EA2-FF40-4804-B35C-6C9C163295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There is usually an identifiable cause for the development of delirium.</a:t>
            </a: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6D67DAB7-0D89-4630-8B0D-99693F435F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to Question #1</a:t>
            </a: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4EE35481-3059-4331-BD7C-11C7211512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True</a:t>
            </a:r>
          </a:p>
          <a:p>
            <a:r>
              <a:rPr lang="en-US" altLang="en-US" dirty="0" smtClean="0"/>
              <a:t>Rationale: Delirium is usually caused by an identifiable physiological, metabolic, or cerebral disturbance or disease or by drug intoxication or withdrawal.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F7F20140-8952-47CD-B7C6-4E1C5F618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Delirium and Nursing Process Application #3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C8C41E79-6631-4B7B-B77C-CF009D1B69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Data analysis and priorities</a:t>
            </a:r>
          </a:p>
          <a:p>
            <a:pPr lvl="1"/>
            <a:r>
              <a:rPr lang="en-US" altLang="en-US" dirty="0" smtClean="0"/>
              <a:t>Risk for injury</a:t>
            </a:r>
          </a:p>
          <a:p>
            <a:pPr lvl="1"/>
            <a:r>
              <a:rPr lang="en-US" altLang="en-US" dirty="0" smtClean="0"/>
              <a:t>Acute confusion</a:t>
            </a:r>
          </a:p>
          <a:p>
            <a:r>
              <a:rPr lang="en-US" altLang="en-US" dirty="0" smtClean="0"/>
              <a:t>Outcome identification</a:t>
            </a:r>
          </a:p>
          <a:p>
            <a:pPr lvl="1"/>
            <a:r>
              <a:rPr lang="en-US" altLang="en-US" dirty="0" smtClean="0"/>
              <a:t>Freedom from injury</a:t>
            </a:r>
          </a:p>
          <a:p>
            <a:pPr lvl="1"/>
            <a:r>
              <a:rPr lang="en-US" altLang="en-US" dirty="0" smtClean="0"/>
              <a:t>Increased orientation, reality contact</a:t>
            </a:r>
          </a:p>
          <a:p>
            <a:pPr lvl="1"/>
            <a:r>
              <a:rPr lang="en-US" altLang="en-US" dirty="0" smtClean="0"/>
              <a:t>Balance of activity and rest</a:t>
            </a:r>
          </a:p>
          <a:p>
            <a:pPr lvl="1"/>
            <a:r>
              <a:rPr lang="en-US" altLang="en-US" dirty="0" smtClean="0"/>
              <a:t>Adequate nutrition and fluid balance</a:t>
            </a:r>
          </a:p>
          <a:p>
            <a:pPr lvl="1"/>
            <a:r>
              <a:rPr lang="en-US" altLang="en-US" dirty="0" smtClean="0"/>
              <a:t>Return to optimal level of functioning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2154</TotalTime>
  <Words>1049</Words>
  <Application>Microsoft Office PowerPoint</Application>
  <PresentationFormat>On-screen Show (4:3)</PresentationFormat>
  <Paragraphs>175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LWW TEMPLATE</vt:lpstr>
      <vt:lpstr>Chapter 24   Cognitive Disorders</vt:lpstr>
      <vt:lpstr>Overview</vt:lpstr>
      <vt:lpstr>Delirium #1</vt:lpstr>
      <vt:lpstr>Delirium #2</vt:lpstr>
      <vt:lpstr>Delirium and Nursing Process Application #1 </vt:lpstr>
      <vt:lpstr>Delirium and Nursing Process Application #2</vt:lpstr>
      <vt:lpstr>Question #1</vt:lpstr>
      <vt:lpstr>Answer to Question #1</vt:lpstr>
      <vt:lpstr>Delirium and Nursing Process Application #3</vt:lpstr>
      <vt:lpstr>Delirium and Nursing Process Application #4</vt:lpstr>
      <vt:lpstr>Delirium and Community-Based Care</vt:lpstr>
      <vt:lpstr>Dementia #1</vt:lpstr>
      <vt:lpstr>Dementia #2</vt:lpstr>
      <vt:lpstr>Dementia #3</vt:lpstr>
      <vt:lpstr>Dementia #4</vt:lpstr>
      <vt:lpstr>Question #2</vt:lpstr>
      <vt:lpstr>Answer to Question #2</vt:lpstr>
      <vt:lpstr>Dementia and Nursing Process Application #1</vt:lpstr>
      <vt:lpstr>Dementia and Nursing Process Application #2</vt:lpstr>
      <vt:lpstr>Dementia and Nursing Process Application #3</vt:lpstr>
      <vt:lpstr>Dementia and Nursing Process Application #4</vt:lpstr>
      <vt:lpstr>Dementia and Community-Based Care</vt:lpstr>
      <vt:lpstr>Mental Health Promotion</vt:lpstr>
      <vt:lpstr>Question #3</vt:lpstr>
      <vt:lpstr>Answer to Question #3</vt:lpstr>
      <vt:lpstr>Role of the Caregiver</vt:lpstr>
      <vt:lpstr>Self-Awareness Issues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24: Cognitive Disorders</dc:title>
  <dc:creator>Dale Gray</dc:creator>
  <cp:lastModifiedBy> </cp:lastModifiedBy>
  <cp:revision>172</cp:revision>
  <cp:lastPrinted>2013-02-13T21:31:48Z</cp:lastPrinted>
  <dcterms:created xsi:type="dcterms:W3CDTF">2001-02-15T19:07:27Z</dcterms:created>
  <dcterms:modified xsi:type="dcterms:W3CDTF">2022-07-21T07:11:36Z</dcterms:modified>
</cp:coreProperties>
</file>